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Lato"/>
      <p:regular r:id="rId25"/>
      <p:bold r:id="rId26"/>
      <p:italic r:id="rId27"/>
      <p:boldItalic r:id="rId28"/>
    </p:embeddedFont>
    <p:embeddedFont>
      <p:font typeface="EB Garamond SemiBold"/>
      <p:regular r:id="rId29"/>
      <p:bold r:id="rId30"/>
      <p:italic r:id="rId31"/>
      <p:boldItalic r:id="rId32"/>
    </p:embeddedFont>
    <p:embeddedFont>
      <p:font typeface="EB Garamond"/>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7" roundtripDataSignature="AMtx7mgnip7Tx0xMctaVqezfK8PollTpj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BGaramond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BGaramondSemiBold-italic.fntdata"/><Relationship Id="rId30" Type="http://schemas.openxmlformats.org/officeDocument/2006/relationships/font" Target="fonts/EBGaramondSemiBold-bold.fntdata"/><Relationship Id="rId11" Type="http://schemas.openxmlformats.org/officeDocument/2006/relationships/slide" Target="slides/slide6.xml"/><Relationship Id="rId33" Type="http://schemas.openxmlformats.org/officeDocument/2006/relationships/font" Target="fonts/EBGaramond-regular.fntdata"/><Relationship Id="rId10" Type="http://schemas.openxmlformats.org/officeDocument/2006/relationships/slide" Target="slides/slide5.xml"/><Relationship Id="rId32" Type="http://schemas.openxmlformats.org/officeDocument/2006/relationships/font" Target="fonts/EBGaramondSemiBold-boldItalic.fntdata"/><Relationship Id="rId13" Type="http://schemas.openxmlformats.org/officeDocument/2006/relationships/slide" Target="slides/slide8.xml"/><Relationship Id="rId35" Type="http://schemas.openxmlformats.org/officeDocument/2006/relationships/font" Target="fonts/EBGaramond-italic.fntdata"/><Relationship Id="rId12" Type="http://schemas.openxmlformats.org/officeDocument/2006/relationships/slide" Target="slides/slide7.xml"/><Relationship Id="rId34" Type="http://schemas.openxmlformats.org/officeDocument/2006/relationships/font" Target="fonts/EBGaramond-bold.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EBGaramon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b728cfabd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3b728cfabd7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b7ac8a9630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3b7ac8a9630_0_2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b7eb7475f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3b7eb7475f9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rPr>
              <a:t>Thank you, Isabella, for outlining those critical risks. I will now walk us through our final strategic considerations. To ensure this framework is financially sustainable, we focus on both the </a:t>
            </a:r>
            <a:r>
              <a:rPr b="1" lang="en">
                <a:solidFill>
                  <a:schemeClr val="dk1"/>
                </a:solidFill>
              </a:rPr>
              <a:t>financial and operational health</a:t>
            </a:r>
            <a:r>
              <a:rPr lang="en">
                <a:solidFill>
                  <a:schemeClr val="dk1"/>
                </a:solidFill>
              </a:rPr>
              <a:t> of the system. Our model drives the </a:t>
            </a:r>
            <a:r>
              <a:rPr b="1" lang="en">
                <a:solidFill>
                  <a:schemeClr val="dk1"/>
                </a:solidFill>
              </a:rPr>
              <a:t>topline</a:t>
            </a:r>
            <a:r>
              <a:rPr lang="en">
                <a:solidFill>
                  <a:schemeClr val="dk1"/>
                </a:solidFill>
              </a:rPr>
              <a:t> by increasing patient volume and protects the </a:t>
            </a:r>
            <a:r>
              <a:rPr b="1" lang="en">
                <a:solidFill>
                  <a:schemeClr val="dk1"/>
                </a:solidFill>
              </a:rPr>
              <a:t>bottom line</a:t>
            </a:r>
            <a:r>
              <a:rPr lang="en">
                <a:solidFill>
                  <a:schemeClr val="dk1"/>
                </a:solidFill>
              </a:rPr>
              <a:t> by diverting expensive, </a:t>
            </a:r>
            <a:r>
              <a:rPr b="1" lang="en">
                <a:solidFill>
                  <a:schemeClr val="dk1"/>
                </a:solidFill>
              </a:rPr>
              <a:t>low-urgency</a:t>
            </a:r>
            <a:r>
              <a:rPr lang="en">
                <a:solidFill>
                  <a:schemeClr val="dk1"/>
                </a:solidFill>
              </a:rPr>
              <a:t> visits away from the ED. We manage this through strict data governance to ensure our risk management remains seamless across all existing Cedars-Sinai platforms.</a:t>
            </a:r>
            <a:endParaRPr>
              <a:solidFill>
                <a:schemeClr val="dk1"/>
              </a:solidFill>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a:t>
            </a:r>
            <a:endParaRPr/>
          </a:p>
          <a:p>
            <a:pPr indent="0" lvl="0" marL="0" rtl="0" algn="l">
              <a:lnSpc>
                <a:spcPct val="100000"/>
              </a:lnSpc>
              <a:spcBef>
                <a:spcPts val="0"/>
              </a:spcBef>
              <a:spcAft>
                <a:spcPts val="0"/>
              </a:spcAft>
              <a:buNone/>
            </a:pPr>
            <a:r>
              <a:rPr lang="en"/>
              <a:t>Personalized preventive outreach (to reduce future demand spikes): identifies patients at risk of avoidable ED use or chronic disease deterioration. Automated outreach offers earlier follow-ups, remote monitoring, or nurse check-ins before escalation.</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lang="en"/>
              <a:t>Natural Language Processing on patient complaints to detect access pain points: </a:t>
            </a:r>
            <a:endParaRPr/>
          </a:p>
          <a:p>
            <a:pPr indent="0" lvl="0" marL="0" rtl="0" algn="l">
              <a:lnSpc>
                <a:spcPct val="100000"/>
              </a:lnSpc>
              <a:spcBef>
                <a:spcPts val="0"/>
              </a:spcBef>
              <a:spcAft>
                <a:spcPts val="0"/>
              </a:spcAft>
              <a:buNone/>
            </a:pPr>
            <a:r>
              <a:rPr lang="en"/>
              <a:t>Analyze call center transcripts + portal messages</a:t>
            </a:r>
            <a:endParaRPr/>
          </a:p>
          <a:p>
            <a:pPr indent="0" lvl="0" marL="0" rtl="0" algn="l">
              <a:lnSpc>
                <a:spcPct val="100000"/>
              </a:lnSpc>
              <a:spcBef>
                <a:spcPts val="0"/>
              </a:spcBef>
              <a:spcAft>
                <a:spcPts val="0"/>
              </a:spcAft>
              <a:buNone/>
            </a:pPr>
            <a:r>
              <a:rPr lang="en"/>
              <a:t>	•	“can’t get appointment”</a:t>
            </a:r>
            <a:endParaRPr/>
          </a:p>
          <a:p>
            <a:pPr indent="0" lvl="0" marL="0" rtl="0" algn="l">
              <a:lnSpc>
                <a:spcPct val="100000"/>
              </a:lnSpc>
              <a:spcBef>
                <a:spcPts val="0"/>
              </a:spcBef>
              <a:spcAft>
                <a:spcPts val="0"/>
              </a:spcAft>
              <a:buNone/>
            </a:pPr>
            <a:r>
              <a:rPr lang="en"/>
              <a:t>	•	“no one called back”</a:t>
            </a:r>
            <a:endParaRPr/>
          </a:p>
          <a:p>
            <a:pPr indent="0" lvl="0" marL="0" rtl="0" algn="l">
              <a:lnSpc>
                <a:spcPct val="100000"/>
              </a:lnSpc>
              <a:spcBef>
                <a:spcPts val="0"/>
              </a:spcBef>
              <a:spcAft>
                <a:spcPts val="0"/>
              </a:spcAft>
              <a:buNone/>
            </a:pPr>
            <a:r>
              <a:rPr lang="en"/>
              <a:t>	•	“referral stuck”</a:t>
            </a:r>
            <a:endParaRPr/>
          </a:p>
          <a:p>
            <a:pPr indent="0" lvl="0" marL="0" rtl="0" algn="l">
              <a:lnSpc>
                <a:spcPct val="100000"/>
              </a:lnSpc>
              <a:spcBef>
                <a:spcPts val="0"/>
              </a:spcBef>
              <a:spcAft>
                <a:spcPts val="0"/>
              </a:spcAft>
              <a:buNone/>
            </a:pPr>
            <a:r>
              <a:rPr lang="en"/>
              <a:t>Impact: early warning system for access breakdowns.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b7eb7475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3b7eb7475f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By optimizing our supply through AI, balancing demand through strategic partnerships, and anchoring the system in clinical safety, we aren't just managing appointments—we are ensuring that Cedars-Sinai remains the gold standard for accessible, world-class care. Thank you, and we are now happy to take your questions.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3ba625e0390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3ba625e0390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3ba625e0390_3_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3ba625e0390_3_7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b7ac8a963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3b7ac8a9630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b7ac8a963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3b7ac8a9630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b7ac8a9630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3b7ac8a9630_0_1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b7ac8a9630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3b7ac8a9630_0_1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b7ac8a9630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3b7ac8a9630_0_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AutoNum type="arabicPeriod"/>
            </a:pPr>
            <a:r>
              <a:rPr lang="en"/>
              <a:t>Hybrid AI powered Solution </a:t>
            </a:r>
            <a:endParaRPr/>
          </a:p>
          <a:p>
            <a:pPr indent="-298450" lvl="0" marL="457200" rtl="0" algn="l">
              <a:lnSpc>
                <a:spcPct val="100000"/>
              </a:lnSpc>
              <a:spcBef>
                <a:spcPts val="0"/>
              </a:spcBef>
              <a:spcAft>
                <a:spcPts val="0"/>
              </a:spcAft>
              <a:buSzPts val="1100"/>
              <a:buAutoNum type="arabicPeriod"/>
            </a:pPr>
            <a:r>
              <a:rPr lang="en"/>
              <a:t>Gen AI bot for telehealth for low acuity cases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b7ac8a9630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g3b7ac8a9630_0_2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3ba625e0390_3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3ba625e0390_3_7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1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hyperlink" Target="https://www.cedars-sinai.org/content/dam/cedars-sinai/community-benefits/documents/community-benefit-plan-2024.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9.png"/><Relationship Id="rId5" Type="http://schemas.openxmlformats.org/officeDocument/2006/relationships/image" Target="../media/image8.jpg"/><Relationship Id="rId6" Type="http://schemas.openxmlformats.org/officeDocument/2006/relationships/image" Target="../media/image7.jpg"/><Relationship Id="rId7" Type="http://schemas.openxmlformats.org/officeDocument/2006/relationships/image" Target="../media/image5.jpg"/><Relationship Id="rId8"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nvSpPr>
        <p:spPr>
          <a:xfrm>
            <a:off x="5792400" y="1942000"/>
            <a:ext cx="3351600" cy="247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lang="en" sz="2400">
                <a:solidFill>
                  <a:schemeClr val="dk1"/>
                </a:solidFill>
                <a:latin typeface="EB Garamond SemiBold"/>
                <a:ea typeface="EB Garamond SemiBold"/>
                <a:cs typeface="EB Garamond SemiBold"/>
                <a:sym typeface="EB Garamond SemiBold"/>
              </a:rPr>
              <a:t>Outpatient </a:t>
            </a:r>
            <a:r>
              <a:rPr lang="en" sz="2400">
                <a:solidFill>
                  <a:schemeClr val="dk1"/>
                </a:solidFill>
                <a:latin typeface="EB Garamond SemiBold"/>
                <a:ea typeface="EB Garamond SemiBold"/>
                <a:cs typeface="EB Garamond SemiBold"/>
                <a:sym typeface="EB Garamond SemiBold"/>
              </a:rPr>
              <a:t>Access Improvement </a:t>
            </a:r>
            <a:endParaRPr i="0" sz="2400" u="none" cap="none" strike="noStrike">
              <a:solidFill>
                <a:schemeClr val="dk1"/>
              </a:solidFill>
              <a:latin typeface="EB Garamond SemiBold"/>
              <a:ea typeface="EB Garamond SemiBold"/>
              <a:cs typeface="EB Garamond SemiBold"/>
              <a:sym typeface="EB Garamond SemiBold"/>
            </a:endParaRPr>
          </a:p>
          <a:p>
            <a:pPr indent="0" lvl="0" marL="0" marR="0" rtl="0" algn="l">
              <a:lnSpc>
                <a:spcPct val="100000"/>
              </a:lnSpc>
              <a:spcBef>
                <a:spcPts val="1000"/>
              </a:spcBef>
              <a:spcAft>
                <a:spcPts val="0"/>
              </a:spcAft>
              <a:buClr>
                <a:srgbClr val="000000"/>
              </a:buClr>
              <a:buSzPts val="1200"/>
              <a:buFont typeface="Arial"/>
              <a:buNone/>
            </a:pPr>
            <a:r>
              <a:rPr lang="en" sz="1200">
                <a:solidFill>
                  <a:schemeClr val="dk1"/>
                </a:solidFill>
                <a:latin typeface="EB Garamond"/>
                <a:ea typeface="EB Garamond"/>
                <a:cs typeface="EB Garamond"/>
                <a:sym typeface="EB Garamond"/>
              </a:rPr>
              <a:t>Jan 14, 2026</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rPr lang="en" sz="1200">
                <a:solidFill>
                  <a:schemeClr val="dk1"/>
                </a:solidFill>
                <a:latin typeface="EB Garamond"/>
                <a:ea typeface="EB Garamond"/>
                <a:cs typeface="EB Garamond"/>
                <a:sym typeface="EB Garamond"/>
              </a:rPr>
              <a:t>UCLA MSBA ‘26</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rPr b="1" lang="en" sz="1200">
                <a:solidFill>
                  <a:schemeClr val="dk1"/>
                </a:solidFill>
                <a:latin typeface="EB Garamond"/>
                <a:ea typeface="EB Garamond"/>
                <a:cs typeface="EB Garamond"/>
                <a:sym typeface="EB Garamond"/>
              </a:rPr>
              <a:t>Mark Liu, Isabella Liu, Julia Low, </a:t>
            </a:r>
            <a:endParaRPr b="1"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rPr b="1" lang="en" sz="1200">
                <a:solidFill>
                  <a:schemeClr val="dk1"/>
                </a:solidFill>
                <a:latin typeface="EB Garamond"/>
                <a:ea typeface="EB Garamond"/>
                <a:cs typeface="EB Garamond"/>
                <a:sym typeface="EB Garamond"/>
              </a:rPr>
              <a:t>Pranav Piedy, Herui Song</a:t>
            </a:r>
            <a:endParaRPr b="1"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Lato"/>
              <a:ea typeface="Lato"/>
              <a:cs typeface="Lato"/>
              <a:sym typeface="Lato"/>
            </a:endParaRPr>
          </a:p>
        </p:txBody>
      </p:sp>
      <p:pic>
        <p:nvPicPr>
          <p:cNvPr id="55" name="Google Shape;55;p1"/>
          <p:cNvPicPr preferRelativeResize="0"/>
          <p:nvPr/>
        </p:nvPicPr>
        <p:blipFill>
          <a:blip r:embed="rId3">
            <a:alphaModFix/>
          </a:blip>
          <a:stretch>
            <a:fillRect/>
          </a:stretch>
        </p:blipFill>
        <p:spPr>
          <a:xfrm>
            <a:off x="0" y="731275"/>
            <a:ext cx="5519916" cy="3680925"/>
          </a:xfrm>
          <a:prstGeom prst="rect">
            <a:avLst/>
          </a:prstGeom>
          <a:noFill/>
          <a:ln>
            <a:noFill/>
          </a:ln>
        </p:spPr>
      </p:pic>
      <p:pic>
        <p:nvPicPr>
          <p:cNvPr id="56" name="Google Shape;56;p1"/>
          <p:cNvPicPr preferRelativeResize="0"/>
          <p:nvPr/>
        </p:nvPicPr>
        <p:blipFill rotWithShape="1">
          <a:blip r:embed="rId4">
            <a:alphaModFix/>
          </a:blip>
          <a:srcRect b="26458" l="0" r="0" t="30476"/>
          <a:stretch/>
        </p:blipFill>
        <p:spPr>
          <a:xfrm>
            <a:off x="7746900" y="283776"/>
            <a:ext cx="1235550" cy="532100"/>
          </a:xfrm>
          <a:prstGeom prst="rect">
            <a:avLst/>
          </a:prstGeom>
          <a:noFill/>
          <a:ln>
            <a:noFill/>
          </a:ln>
        </p:spPr>
      </p:pic>
      <p:sp>
        <p:nvSpPr>
          <p:cNvPr id="57" name="Google Shape;57;p1"/>
          <p:cNvSpPr/>
          <p:nvPr/>
        </p:nvSpPr>
        <p:spPr>
          <a:xfrm>
            <a:off x="0" y="476519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pic>
        <p:nvPicPr>
          <p:cNvPr id="58" name="Google Shape;58;p1"/>
          <p:cNvPicPr preferRelativeResize="0"/>
          <p:nvPr/>
        </p:nvPicPr>
        <p:blipFill>
          <a:blip r:embed="rId5">
            <a:alphaModFix/>
          </a:blip>
          <a:stretch>
            <a:fillRect/>
          </a:stretch>
        </p:blipFill>
        <p:spPr>
          <a:xfrm>
            <a:off x="8450350" y="3880100"/>
            <a:ext cx="464475" cy="464475"/>
          </a:xfrm>
          <a:prstGeom prst="rect">
            <a:avLst/>
          </a:prstGeom>
          <a:noFill/>
          <a:ln>
            <a:noFill/>
          </a:ln>
        </p:spPr>
      </p:pic>
      <p:sp>
        <p:nvSpPr>
          <p:cNvPr id="59" name="Google Shape;59;p1"/>
          <p:cNvSpPr txBox="1"/>
          <p:nvPr/>
        </p:nvSpPr>
        <p:spPr>
          <a:xfrm>
            <a:off x="3994725" y="4089100"/>
            <a:ext cx="15252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solidFill>
                  <a:schemeClr val="lt1"/>
                </a:solidFill>
                <a:latin typeface="EB Garamond"/>
                <a:ea typeface="EB Garamond"/>
                <a:cs typeface="EB Garamond"/>
                <a:sym typeface="EB Garamond"/>
              </a:rPr>
              <a:t>Samuel Oschin Cancer Center</a:t>
            </a:r>
            <a:endParaRPr sz="900">
              <a:solidFill>
                <a:schemeClr val="lt1"/>
              </a:solidFill>
              <a:latin typeface="EB Garamond"/>
              <a:ea typeface="EB Garamond"/>
              <a:cs typeface="EB Garamond"/>
              <a:sym typeface="EB 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3b728cfabd7_0_5"/>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Success Metrics</a:t>
            </a:r>
            <a:endParaRPr b="1" i="0" sz="2008" u="none" cap="none" strike="noStrike">
              <a:solidFill>
                <a:srgbClr val="DC1F35"/>
              </a:solidFill>
              <a:latin typeface="EB Garamond"/>
              <a:ea typeface="EB Garamond"/>
              <a:cs typeface="EB Garamond"/>
              <a:sym typeface="EB Garamond"/>
            </a:endParaRPr>
          </a:p>
        </p:txBody>
      </p:sp>
      <p:cxnSp>
        <p:nvCxnSpPr>
          <p:cNvPr id="268" name="Google Shape;268;g3b728cfabd7_0_5"/>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269" name="Google Shape;269;g3b728cfabd7_0_5"/>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270" name="Google Shape;270;g3b728cfabd7_0_5"/>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271" name="Google Shape;271;g3b728cfabd7_0_5"/>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272" name="Google Shape;272;g3b728cfabd7_0_5"/>
          <p:cNvSpPr/>
          <p:nvPr/>
        </p:nvSpPr>
        <p:spPr>
          <a:xfrm>
            <a:off x="641321" y="1142238"/>
            <a:ext cx="3850500" cy="365700"/>
          </a:xfrm>
          <a:prstGeom prst="rect">
            <a:avLst/>
          </a:prstGeom>
          <a:solidFill>
            <a:srgbClr val="DC1F35">
              <a:alpha val="50000"/>
            </a:srgbClr>
          </a:solidFill>
          <a:ln>
            <a:noFill/>
          </a:ln>
        </p:spPr>
        <p:txBody>
          <a:bodyPr anchorCtr="0" anchor="ctr" bIns="84875" lIns="84875" spcFirstLastPara="1" rIns="84875" wrap="square" tIns="84875">
            <a:no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EB Garamond"/>
                <a:ea typeface="EB Garamond"/>
                <a:cs typeface="EB Garamond"/>
                <a:sym typeface="EB Garamond"/>
              </a:rPr>
              <a:t>TNAA (Third Next Available Appointment)</a:t>
            </a:r>
            <a:endParaRPr b="1" i="0" sz="1500" u="none" cap="none" strike="noStrike">
              <a:solidFill>
                <a:srgbClr val="000000"/>
              </a:solidFill>
              <a:latin typeface="EB Garamond"/>
              <a:ea typeface="EB Garamond"/>
              <a:cs typeface="EB Garamond"/>
              <a:sym typeface="EB Garamond"/>
            </a:endParaRPr>
          </a:p>
        </p:txBody>
      </p:sp>
      <p:sp>
        <p:nvSpPr>
          <p:cNvPr id="273" name="Google Shape;273;g3b728cfabd7_0_5"/>
          <p:cNvSpPr/>
          <p:nvPr/>
        </p:nvSpPr>
        <p:spPr>
          <a:xfrm>
            <a:off x="641319" y="1612238"/>
            <a:ext cx="3850500" cy="1172100"/>
          </a:xfrm>
          <a:prstGeom prst="rect">
            <a:avLst/>
          </a:prstGeom>
          <a:solidFill>
            <a:srgbClr val="EEEEEE"/>
          </a:solidFill>
          <a:ln>
            <a:noFill/>
          </a:ln>
        </p:spPr>
        <p:txBody>
          <a:bodyPr anchorCtr="0" anchor="t" bIns="84875" lIns="84875" spcFirstLastPara="1" rIns="84875" wrap="square" tIns="84875">
            <a:noAutofit/>
          </a:bodyPr>
          <a:lstStyle/>
          <a:p>
            <a:pPr indent="0" lvl="0" marL="0" rtl="0" algn="l">
              <a:spcBef>
                <a:spcPts val="0"/>
              </a:spcBef>
              <a:spcAft>
                <a:spcPts val="0"/>
              </a:spcAft>
              <a:buNone/>
            </a:pPr>
            <a:r>
              <a:rPr lang="en" sz="1500">
                <a:solidFill>
                  <a:schemeClr val="dk1"/>
                </a:solidFill>
                <a:latin typeface="EB Garamond"/>
                <a:ea typeface="EB Garamond"/>
                <a:cs typeface="EB Garamond"/>
                <a:sym typeface="EB Garamond"/>
              </a:rPr>
              <a:t>Measures how many days a patient would wait to access care based on schedule availability</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Outpatient access</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Provider capacity</a:t>
            </a:r>
            <a:endParaRPr sz="1500">
              <a:solidFill>
                <a:schemeClr val="dk1"/>
              </a:solidFill>
              <a:latin typeface="EB Garamond"/>
              <a:ea typeface="EB Garamond"/>
              <a:cs typeface="EB Garamond"/>
              <a:sym typeface="EB Garamond"/>
            </a:endParaRPr>
          </a:p>
        </p:txBody>
      </p:sp>
      <p:sp>
        <p:nvSpPr>
          <p:cNvPr id="274" name="Google Shape;274;g3b728cfabd7_0_5"/>
          <p:cNvSpPr/>
          <p:nvPr/>
        </p:nvSpPr>
        <p:spPr>
          <a:xfrm>
            <a:off x="4652196" y="1139204"/>
            <a:ext cx="3850500" cy="365700"/>
          </a:xfrm>
          <a:prstGeom prst="rect">
            <a:avLst/>
          </a:prstGeom>
          <a:solidFill>
            <a:srgbClr val="DC1F35">
              <a:alpha val="50000"/>
            </a:srgbClr>
          </a:solidFill>
          <a:ln>
            <a:noFill/>
          </a:ln>
        </p:spPr>
        <p:txBody>
          <a:bodyPr anchorCtr="0" anchor="ctr" bIns="84875" lIns="84875" spcFirstLastPara="1" rIns="84875" wrap="square" tIns="84875">
            <a:no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EB Garamond"/>
                <a:ea typeface="EB Garamond"/>
                <a:cs typeface="EB Garamond"/>
                <a:sym typeface="EB Garamond"/>
              </a:rPr>
              <a:t>% ED visits (Non-emergent ED visits)</a:t>
            </a:r>
            <a:endParaRPr b="1" i="0" sz="1500" u="none" cap="none" strike="noStrike">
              <a:solidFill>
                <a:srgbClr val="000000"/>
              </a:solidFill>
              <a:latin typeface="EB Garamond"/>
              <a:ea typeface="EB Garamond"/>
              <a:cs typeface="EB Garamond"/>
              <a:sym typeface="EB Garamond"/>
            </a:endParaRPr>
          </a:p>
        </p:txBody>
      </p:sp>
      <p:sp>
        <p:nvSpPr>
          <p:cNvPr id="275" name="Google Shape;275;g3b728cfabd7_0_5"/>
          <p:cNvSpPr/>
          <p:nvPr/>
        </p:nvSpPr>
        <p:spPr>
          <a:xfrm>
            <a:off x="4652194" y="1609204"/>
            <a:ext cx="3850500" cy="1172100"/>
          </a:xfrm>
          <a:prstGeom prst="rect">
            <a:avLst/>
          </a:prstGeom>
          <a:solidFill>
            <a:srgbClr val="EEEEEE"/>
          </a:solidFill>
          <a:ln>
            <a:noFill/>
          </a:ln>
        </p:spPr>
        <p:txBody>
          <a:bodyPr anchorCtr="0" anchor="t" bIns="84875" lIns="84875" spcFirstLastPara="1" rIns="84875" wrap="square" tIns="84875">
            <a:noAutofit/>
          </a:bodyPr>
          <a:lstStyle/>
          <a:p>
            <a:pPr indent="0" lvl="0" marL="0" rtl="0" algn="l">
              <a:spcBef>
                <a:spcPts val="0"/>
              </a:spcBef>
              <a:spcAft>
                <a:spcPts val="0"/>
              </a:spcAft>
              <a:buNone/>
            </a:pPr>
            <a:r>
              <a:rPr lang="en" sz="1500">
                <a:solidFill>
                  <a:schemeClr val="dk1"/>
                </a:solidFill>
                <a:latin typeface="EB Garamond"/>
                <a:ea typeface="EB Garamond"/>
                <a:cs typeface="EB Garamond"/>
                <a:sym typeface="EB Garamond"/>
              </a:rPr>
              <a:t>Measures </a:t>
            </a:r>
            <a:r>
              <a:rPr lang="en" sz="1500">
                <a:solidFill>
                  <a:schemeClr val="dk1"/>
                </a:solidFill>
                <a:latin typeface="EB Garamond"/>
                <a:ea typeface="EB Garamond"/>
                <a:cs typeface="EB Garamond"/>
                <a:sym typeface="EB Garamond"/>
              </a:rPr>
              <a:t>the percentage of ED visits for non-emergent conditions</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Indicator of access failures </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Patient routing effectiveness</a:t>
            </a:r>
            <a:endParaRPr sz="1500">
              <a:solidFill>
                <a:schemeClr val="dk1"/>
              </a:solidFill>
              <a:latin typeface="EB Garamond"/>
              <a:ea typeface="EB Garamond"/>
              <a:cs typeface="EB Garamond"/>
              <a:sym typeface="EB Garamond"/>
            </a:endParaRPr>
          </a:p>
        </p:txBody>
      </p:sp>
      <p:sp>
        <p:nvSpPr>
          <p:cNvPr id="276" name="Google Shape;276;g3b728cfabd7_0_5"/>
          <p:cNvSpPr/>
          <p:nvPr/>
        </p:nvSpPr>
        <p:spPr>
          <a:xfrm>
            <a:off x="656138" y="2935054"/>
            <a:ext cx="3850500" cy="365700"/>
          </a:xfrm>
          <a:prstGeom prst="rect">
            <a:avLst/>
          </a:prstGeom>
          <a:solidFill>
            <a:srgbClr val="DC1F35">
              <a:alpha val="50000"/>
            </a:srgbClr>
          </a:solidFill>
          <a:ln>
            <a:noFill/>
          </a:ln>
        </p:spPr>
        <p:txBody>
          <a:bodyPr anchorCtr="0" anchor="ctr" bIns="84875" lIns="84875" spcFirstLastPara="1" rIns="84875" wrap="square" tIns="84875">
            <a:no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EB Garamond"/>
                <a:ea typeface="EB Garamond"/>
                <a:cs typeface="EB Garamond"/>
                <a:sym typeface="EB Garamond"/>
              </a:rPr>
              <a:t>No-Show Rate</a:t>
            </a:r>
            <a:endParaRPr b="1" i="0" sz="1500" u="none" cap="none" strike="noStrike">
              <a:solidFill>
                <a:srgbClr val="000000"/>
              </a:solidFill>
              <a:latin typeface="EB Garamond"/>
              <a:ea typeface="EB Garamond"/>
              <a:cs typeface="EB Garamond"/>
              <a:sym typeface="EB Garamond"/>
            </a:endParaRPr>
          </a:p>
        </p:txBody>
      </p:sp>
      <p:sp>
        <p:nvSpPr>
          <p:cNvPr id="277" name="Google Shape;277;g3b728cfabd7_0_5"/>
          <p:cNvSpPr/>
          <p:nvPr/>
        </p:nvSpPr>
        <p:spPr>
          <a:xfrm>
            <a:off x="656135" y="3405054"/>
            <a:ext cx="3850500" cy="1172100"/>
          </a:xfrm>
          <a:prstGeom prst="rect">
            <a:avLst/>
          </a:prstGeom>
          <a:solidFill>
            <a:srgbClr val="EEEEEE"/>
          </a:solidFill>
          <a:ln>
            <a:noFill/>
          </a:ln>
        </p:spPr>
        <p:txBody>
          <a:bodyPr anchorCtr="0" anchor="t" bIns="84875" lIns="84875" spcFirstLastPara="1" rIns="84875" wrap="square" tIns="84875">
            <a:noAutofit/>
          </a:bodyPr>
          <a:lstStyle/>
          <a:p>
            <a:pPr indent="0" lvl="0" marL="0" rtl="0" algn="l">
              <a:spcBef>
                <a:spcPts val="0"/>
              </a:spcBef>
              <a:spcAft>
                <a:spcPts val="0"/>
              </a:spcAft>
              <a:buNone/>
            </a:pPr>
            <a:r>
              <a:rPr lang="en" sz="1500">
                <a:solidFill>
                  <a:schemeClr val="dk1"/>
                </a:solidFill>
                <a:latin typeface="EB Garamond"/>
                <a:ea typeface="EB Garamond"/>
                <a:cs typeface="EB Garamond"/>
                <a:sym typeface="EB Garamond"/>
              </a:rPr>
              <a:t>Measures the percentage of scheduled visits where patients do not attend</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Scheduling efficiency</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Patient engagement</a:t>
            </a:r>
            <a:endParaRPr>
              <a:solidFill>
                <a:schemeClr val="dk1"/>
              </a:solidFill>
              <a:latin typeface="EB Garamond"/>
              <a:ea typeface="EB Garamond"/>
              <a:cs typeface="EB Garamond"/>
              <a:sym typeface="EB Garamond"/>
            </a:endParaRPr>
          </a:p>
        </p:txBody>
      </p:sp>
      <p:sp>
        <p:nvSpPr>
          <p:cNvPr id="278" name="Google Shape;278;g3b728cfabd7_0_5"/>
          <p:cNvSpPr/>
          <p:nvPr/>
        </p:nvSpPr>
        <p:spPr>
          <a:xfrm>
            <a:off x="4645846" y="2932021"/>
            <a:ext cx="3850500" cy="365700"/>
          </a:xfrm>
          <a:prstGeom prst="rect">
            <a:avLst/>
          </a:prstGeom>
          <a:solidFill>
            <a:srgbClr val="DC1F35">
              <a:alpha val="50000"/>
            </a:srgbClr>
          </a:solidFill>
          <a:ln>
            <a:noFill/>
          </a:ln>
        </p:spPr>
        <p:txBody>
          <a:bodyPr anchorCtr="0" anchor="ctr" bIns="84875" lIns="84875" spcFirstLastPara="1" rIns="84875" wrap="square" tIns="84875">
            <a:noAutofit/>
          </a:bodyPr>
          <a:lstStyle/>
          <a:p>
            <a:pPr indent="0" lvl="0" marL="0" rtl="0" algn="l">
              <a:spcBef>
                <a:spcPts val="0"/>
              </a:spcBef>
              <a:spcAft>
                <a:spcPts val="0"/>
              </a:spcAft>
              <a:buClr>
                <a:schemeClr val="dk1"/>
              </a:buClr>
              <a:buSzPts val="1100"/>
              <a:buFont typeface="Arial"/>
              <a:buNone/>
            </a:pPr>
            <a:r>
              <a:rPr b="1" lang="en" sz="1500">
                <a:solidFill>
                  <a:schemeClr val="dk1"/>
                </a:solidFill>
                <a:latin typeface="EB Garamond"/>
                <a:ea typeface="EB Garamond"/>
                <a:cs typeface="EB Garamond"/>
                <a:sym typeface="EB Garamond"/>
              </a:rPr>
              <a:t>Referral Completion Rate</a:t>
            </a:r>
            <a:endParaRPr b="1" i="0" sz="1500" u="none" cap="none" strike="noStrike">
              <a:solidFill>
                <a:srgbClr val="000000"/>
              </a:solidFill>
              <a:latin typeface="EB Garamond"/>
              <a:ea typeface="EB Garamond"/>
              <a:cs typeface="EB Garamond"/>
              <a:sym typeface="EB Garamond"/>
            </a:endParaRPr>
          </a:p>
        </p:txBody>
      </p:sp>
      <p:sp>
        <p:nvSpPr>
          <p:cNvPr id="279" name="Google Shape;279;g3b728cfabd7_0_5"/>
          <p:cNvSpPr/>
          <p:nvPr/>
        </p:nvSpPr>
        <p:spPr>
          <a:xfrm>
            <a:off x="4645844" y="3402021"/>
            <a:ext cx="3850500" cy="1172100"/>
          </a:xfrm>
          <a:prstGeom prst="rect">
            <a:avLst/>
          </a:prstGeom>
          <a:solidFill>
            <a:srgbClr val="EEEEEE"/>
          </a:solidFill>
          <a:ln>
            <a:noFill/>
          </a:ln>
        </p:spPr>
        <p:txBody>
          <a:bodyPr anchorCtr="0" anchor="t" bIns="84875" lIns="84875" spcFirstLastPara="1" rIns="84875" wrap="square" tIns="84875">
            <a:noAutofit/>
          </a:bodyPr>
          <a:lstStyle/>
          <a:p>
            <a:pPr indent="0" lvl="0" marL="0" rtl="0" algn="l">
              <a:spcBef>
                <a:spcPts val="0"/>
              </a:spcBef>
              <a:spcAft>
                <a:spcPts val="0"/>
              </a:spcAft>
              <a:buNone/>
            </a:pPr>
            <a:r>
              <a:rPr lang="en" sz="1500">
                <a:solidFill>
                  <a:schemeClr val="dk1"/>
                </a:solidFill>
                <a:latin typeface="EB Garamond"/>
                <a:ea typeface="EB Garamond"/>
                <a:cs typeface="EB Garamond"/>
                <a:sym typeface="EB Garamond"/>
              </a:rPr>
              <a:t>Tracks the percentage of specialist referrals that result in a completed visit</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 Effectiveness of post-visit coordination</a:t>
            </a:r>
            <a:endParaRPr sz="1500">
              <a:solidFill>
                <a:schemeClr val="dk1"/>
              </a:solidFill>
              <a:latin typeface="EB Garamond"/>
              <a:ea typeface="EB Garamond"/>
              <a:cs typeface="EB Garamond"/>
              <a:sym typeface="EB Garamond"/>
            </a:endParaRPr>
          </a:p>
          <a:p>
            <a:pPr indent="-323938" lvl="0" marL="457376" rtl="0" algn="l">
              <a:spcBef>
                <a:spcPts val="0"/>
              </a:spcBef>
              <a:spcAft>
                <a:spcPts val="0"/>
              </a:spcAft>
              <a:buClr>
                <a:schemeClr val="dk1"/>
              </a:buClr>
              <a:buSzPts val="1500"/>
              <a:buFont typeface="EB Garamond"/>
              <a:buChar char="●"/>
            </a:pPr>
            <a:r>
              <a:rPr lang="en" sz="1500">
                <a:solidFill>
                  <a:schemeClr val="dk1"/>
                </a:solidFill>
                <a:latin typeface="EB Garamond"/>
                <a:ea typeface="EB Garamond"/>
                <a:cs typeface="EB Garamond"/>
                <a:sym typeface="EB Garamond"/>
              </a:rPr>
              <a:t>Continuity of care</a:t>
            </a:r>
            <a:endParaRPr sz="1500">
              <a:solidFill>
                <a:schemeClr val="dk1"/>
              </a:solidFill>
              <a:latin typeface="EB Garamond"/>
              <a:ea typeface="EB Garamond"/>
              <a:cs typeface="EB Garamond"/>
              <a:sym typeface="EB Garamo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g3b7ac8a9630_0_226"/>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Risks </a:t>
            </a:r>
            <a:endParaRPr b="1" i="0" sz="2008" u="none" cap="none" strike="noStrike">
              <a:solidFill>
                <a:srgbClr val="DC1F35"/>
              </a:solidFill>
              <a:latin typeface="EB Garamond"/>
              <a:ea typeface="EB Garamond"/>
              <a:cs typeface="EB Garamond"/>
              <a:sym typeface="EB Garamond"/>
            </a:endParaRPr>
          </a:p>
        </p:txBody>
      </p:sp>
      <p:cxnSp>
        <p:nvCxnSpPr>
          <p:cNvPr id="285" name="Google Shape;285;g3b7ac8a9630_0_226"/>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286" name="Google Shape;286;g3b7ac8a9630_0_226"/>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287" name="Google Shape;287;g3b7ac8a9630_0_226"/>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288" name="Google Shape;288;g3b7ac8a9630_0_226"/>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289" name="Google Shape;289;g3b7ac8a9630_0_226"/>
          <p:cNvSpPr/>
          <p:nvPr/>
        </p:nvSpPr>
        <p:spPr>
          <a:xfrm>
            <a:off x="399575" y="1282725"/>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Clinical Risk</a:t>
            </a:r>
            <a:endParaRPr b="1" i="0" sz="1500" u="none" cap="none" strike="noStrike">
              <a:solidFill>
                <a:srgbClr val="000000"/>
              </a:solidFill>
              <a:latin typeface="EB Garamond"/>
              <a:ea typeface="EB Garamond"/>
              <a:cs typeface="EB Garamond"/>
              <a:sym typeface="EB Garamond"/>
            </a:endParaRPr>
          </a:p>
        </p:txBody>
      </p:sp>
      <p:sp>
        <p:nvSpPr>
          <p:cNvPr id="290" name="Google Shape;290;g3b7ac8a9630_0_226"/>
          <p:cNvSpPr/>
          <p:nvPr/>
        </p:nvSpPr>
        <p:spPr>
          <a:xfrm>
            <a:off x="3308400" y="1282725"/>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Ethical Risk</a:t>
            </a:r>
            <a:endParaRPr b="1" i="0" sz="1500" u="none" cap="none" strike="noStrike">
              <a:solidFill>
                <a:srgbClr val="000000"/>
              </a:solidFill>
              <a:latin typeface="EB Garamond"/>
              <a:ea typeface="EB Garamond"/>
              <a:cs typeface="EB Garamond"/>
              <a:sym typeface="EB Garamond"/>
            </a:endParaRPr>
          </a:p>
        </p:txBody>
      </p:sp>
      <p:sp>
        <p:nvSpPr>
          <p:cNvPr id="291" name="Google Shape;291;g3b7ac8a9630_0_226"/>
          <p:cNvSpPr/>
          <p:nvPr/>
        </p:nvSpPr>
        <p:spPr>
          <a:xfrm>
            <a:off x="6217225" y="1282725"/>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Operational Risk</a:t>
            </a:r>
            <a:endParaRPr b="1" i="0" sz="1500" u="none" cap="none" strike="noStrike">
              <a:solidFill>
                <a:srgbClr val="000000"/>
              </a:solidFill>
              <a:latin typeface="EB Garamond"/>
              <a:ea typeface="EB Garamond"/>
              <a:cs typeface="EB Garamond"/>
              <a:sym typeface="EB Garamond"/>
            </a:endParaRPr>
          </a:p>
        </p:txBody>
      </p:sp>
      <p:sp>
        <p:nvSpPr>
          <p:cNvPr id="292" name="Google Shape;292;g3b7ac8a9630_0_226"/>
          <p:cNvSpPr/>
          <p:nvPr/>
        </p:nvSpPr>
        <p:spPr>
          <a:xfrm>
            <a:off x="399575" y="1809388"/>
            <a:ext cx="2527200" cy="2097600"/>
          </a:xfrm>
          <a:prstGeom prst="rect">
            <a:avLst/>
          </a:prstGeom>
          <a:solidFill>
            <a:srgbClr val="EEEEEE"/>
          </a:solidFill>
          <a:ln>
            <a:noFill/>
          </a:ln>
        </p:spPr>
        <p:txBody>
          <a:bodyPr anchorCtr="0" anchor="ctr" bIns="84850" lIns="84850" spcFirstLastPara="1" rIns="84850" wrap="square" tIns="84850">
            <a:noAutofit/>
          </a:bodyPr>
          <a:lstStyle/>
          <a:p>
            <a:pPr indent="0" lvl="0" marL="0" rtl="0" algn="l">
              <a:spcBef>
                <a:spcPts val="0"/>
              </a:spcBef>
              <a:spcAft>
                <a:spcPts val="0"/>
              </a:spcAft>
              <a:buNone/>
            </a:pPr>
            <a:r>
              <a:rPr b="1" lang="en" sz="1300">
                <a:solidFill>
                  <a:schemeClr val="dk1"/>
                </a:solidFill>
                <a:latin typeface="EB Garamond"/>
                <a:ea typeface="EB Garamond"/>
                <a:cs typeface="EB Garamond"/>
                <a:sym typeface="EB Garamond"/>
              </a:rPr>
              <a:t>Medical Under-Triage </a:t>
            </a:r>
            <a:endParaRPr b="1" sz="13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1300">
                <a:solidFill>
                  <a:schemeClr val="dk1"/>
                </a:solidFill>
                <a:latin typeface="EB Garamond"/>
                <a:ea typeface="EB Garamond"/>
                <a:cs typeface="EB Garamond"/>
                <a:sym typeface="EB Garamond"/>
              </a:rPr>
              <a:t>(Patient safety priority)</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1300">
                <a:solidFill>
                  <a:schemeClr val="dk1"/>
                </a:solidFill>
                <a:latin typeface="EB Garamond"/>
                <a:ea typeface="EB Garamond"/>
                <a:cs typeface="EB Garamond"/>
                <a:sym typeface="EB Garamond"/>
              </a:rPr>
              <a:t>The "False Negative" Danger</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Leads to direct patient harm</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Loss of public trust in Cedars-Sinai’s technology.</a:t>
            </a:r>
            <a:endParaRPr sz="13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13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1300">
                <a:solidFill>
                  <a:schemeClr val="dk1"/>
                </a:solidFill>
                <a:latin typeface="EB Garamond"/>
                <a:ea typeface="EB Garamond"/>
                <a:cs typeface="EB Garamond"/>
                <a:sym typeface="EB Garamond"/>
              </a:rPr>
              <a:t>✔ "Red Flag" Hard-Code</a:t>
            </a:r>
            <a:endParaRPr sz="13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1300">
                <a:solidFill>
                  <a:schemeClr val="dk1"/>
                </a:solidFill>
                <a:latin typeface="EB Garamond"/>
                <a:ea typeface="EB Garamond"/>
                <a:cs typeface="EB Garamond"/>
                <a:sym typeface="EB Garamond"/>
              </a:rPr>
              <a:t>✔ Human-in-the-Loop</a:t>
            </a:r>
            <a:endParaRPr sz="1599">
              <a:latin typeface="EB Garamond"/>
              <a:ea typeface="EB Garamond"/>
              <a:cs typeface="EB Garamond"/>
              <a:sym typeface="EB Garamond"/>
            </a:endParaRPr>
          </a:p>
        </p:txBody>
      </p:sp>
      <p:sp>
        <p:nvSpPr>
          <p:cNvPr id="293" name="Google Shape;293;g3b7ac8a9630_0_226"/>
          <p:cNvSpPr/>
          <p:nvPr/>
        </p:nvSpPr>
        <p:spPr>
          <a:xfrm>
            <a:off x="3308400" y="1817425"/>
            <a:ext cx="2527200" cy="2097600"/>
          </a:xfrm>
          <a:prstGeom prst="rect">
            <a:avLst/>
          </a:prstGeom>
          <a:solidFill>
            <a:srgbClr val="EEEEEE"/>
          </a:solidFill>
          <a:ln>
            <a:noFill/>
          </a:ln>
        </p:spPr>
        <p:txBody>
          <a:bodyPr anchorCtr="0" anchor="ctr" bIns="84850" lIns="84850" spcFirstLastPara="1" rIns="84850" wrap="square" tIns="84850">
            <a:noAutofit/>
          </a:bodyPr>
          <a:lstStyle/>
          <a:p>
            <a:pPr indent="0" lvl="0" marL="0" rtl="0" algn="l">
              <a:spcBef>
                <a:spcPts val="0"/>
              </a:spcBef>
              <a:spcAft>
                <a:spcPts val="0"/>
              </a:spcAft>
              <a:buClr>
                <a:schemeClr val="dk1"/>
              </a:buClr>
              <a:buSzPts val="1100"/>
              <a:buFont typeface="Arial"/>
              <a:buNone/>
            </a:pPr>
            <a:r>
              <a:rPr b="1" lang="en" sz="1300">
                <a:solidFill>
                  <a:schemeClr val="dk1"/>
                </a:solidFill>
                <a:latin typeface="EB Garamond"/>
                <a:ea typeface="EB Garamond"/>
                <a:cs typeface="EB Garamond"/>
                <a:sym typeface="EB Garamond"/>
              </a:rPr>
              <a:t>Algorithmic Bias </a:t>
            </a:r>
            <a:endParaRPr b="1"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1300">
                <a:solidFill>
                  <a:schemeClr val="dk1"/>
                </a:solidFill>
                <a:latin typeface="EB Garamond"/>
                <a:ea typeface="EB Garamond"/>
                <a:cs typeface="EB Garamond"/>
                <a:sym typeface="EB Garamond"/>
              </a:rPr>
              <a:t>(Equity Barrier)</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1300">
                <a:solidFill>
                  <a:schemeClr val="dk1"/>
                </a:solidFill>
                <a:latin typeface="EB Garamond"/>
                <a:ea typeface="EB Garamond"/>
                <a:cs typeface="EB Garamond"/>
                <a:sym typeface="EB Garamond"/>
              </a:rPr>
              <a:t>The "Digital Divide" Effect</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AI "learns" from historical data and repeat bias</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ED situation is not reduced</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t/>
            </a:r>
            <a:endParaRPr sz="1300">
              <a:solidFill>
                <a:schemeClr val="dk1"/>
              </a:solidFill>
              <a:latin typeface="EB Garamond"/>
              <a:ea typeface="EB Garamond"/>
              <a:cs typeface="EB Garamond"/>
              <a:sym typeface="EB Garamond"/>
            </a:endParaRPr>
          </a:p>
          <a:p>
            <a:pPr indent="0" lvl="0" marL="0" rtl="0" algn="l">
              <a:spcBef>
                <a:spcPts val="0"/>
              </a:spcBef>
              <a:spcAft>
                <a:spcPts val="0"/>
              </a:spcAft>
              <a:buNone/>
            </a:pPr>
            <a:r>
              <a:rPr lang="en" sz="1300">
                <a:solidFill>
                  <a:schemeClr val="dk1"/>
                </a:solidFill>
                <a:latin typeface="EB Garamond"/>
                <a:ea typeface="EB Garamond"/>
                <a:cs typeface="EB Garamond"/>
                <a:sym typeface="EB Garamond"/>
              </a:rPr>
              <a:t>✔ Quarterly "Equity Audits"</a:t>
            </a:r>
            <a:endParaRPr sz="1300">
              <a:solidFill>
                <a:schemeClr val="dk1"/>
              </a:solidFill>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t/>
            </a:r>
            <a:endParaRPr sz="1300">
              <a:solidFill>
                <a:schemeClr val="dk1"/>
              </a:solidFill>
              <a:latin typeface="EB Garamond"/>
              <a:ea typeface="EB Garamond"/>
              <a:cs typeface="EB Garamond"/>
              <a:sym typeface="EB Garamond"/>
            </a:endParaRPr>
          </a:p>
        </p:txBody>
      </p:sp>
      <p:sp>
        <p:nvSpPr>
          <p:cNvPr id="294" name="Google Shape;294;g3b7ac8a9630_0_226"/>
          <p:cNvSpPr/>
          <p:nvPr/>
        </p:nvSpPr>
        <p:spPr>
          <a:xfrm>
            <a:off x="6217225" y="1817425"/>
            <a:ext cx="2527200" cy="2097600"/>
          </a:xfrm>
          <a:prstGeom prst="rect">
            <a:avLst/>
          </a:prstGeom>
          <a:solidFill>
            <a:srgbClr val="EEEEEE"/>
          </a:solidFill>
          <a:ln>
            <a:noFill/>
          </a:ln>
        </p:spPr>
        <p:txBody>
          <a:bodyPr anchorCtr="0" anchor="ctr" bIns="84850" lIns="84850" spcFirstLastPara="1" rIns="84850" wrap="square" tIns="84850">
            <a:noAutofit/>
          </a:bodyPr>
          <a:lstStyle/>
          <a:p>
            <a:pPr indent="0" lvl="0" marL="0" rtl="0" algn="l">
              <a:spcBef>
                <a:spcPts val="0"/>
              </a:spcBef>
              <a:spcAft>
                <a:spcPts val="0"/>
              </a:spcAft>
              <a:buClr>
                <a:schemeClr val="dk1"/>
              </a:buClr>
              <a:buSzPts val="1100"/>
              <a:buFont typeface="Arial"/>
              <a:buNone/>
            </a:pPr>
            <a:r>
              <a:rPr b="1" lang="en" sz="1300">
                <a:latin typeface="EB Garamond"/>
                <a:ea typeface="EB Garamond"/>
                <a:cs typeface="EB Garamond"/>
                <a:sym typeface="EB Garamond"/>
              </a:rPr>
              <a:t>Data Privacy &amp; System Integrity</a:t>
            </a:r>
            <a:endParaRPr b="1" sz="1300">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t/>
            </a:r>
            <a:endParaRPr sz="1300">
              <a:latin typeface="EB Garamond"/>
              <a:ea typeface="EB Garamond"/>
              <a:cs typeface="EB Garamond"/>
              <a:sym typeface="EB Garamond"/>
            </a:endParaRPr>
          </a:p>
          <a:p>
            <a:pPr indent="0" lvl="0" marL="0" rtl="0" algn="l">
              <a:spcBef>
                <a:spcPts val="0"/>
              </a:spcBef>
              <a:spcAft>
                <a:spcPts val="0"/>
              </a:spcAft>
              <a:buNone/>
            </a:pPr>
            <a:r>
              <a:rPr lang="en" sz="1300">
                <a:latin typeface="EB Garamond"/>
                <a:ea typeface="EB Garamond"/>
                <a:cs typeface="EB Garamond"/>
                <a:sym typeface="EB Garamond"/>
              </a:rPr>
              <a:t>Unauthorized access or cyberattacks may expose patient data</a:t>
            </a:r>
            <a:endParaRPr sz="1300">
              <a:latin typeface="EB Garamond"/>
              <a:ea typeface="EB Garamond"/>
              <a:cs typeface="EB Garamond"/>
              <a:sym typeface="EB Garamond"/>
            </a:endParaRPr>
          </a:p>
          <a:p>
            <a:pPr indent="0" lvl="0" marL="0" rtl="0" algn="l">
              <a:spcBef>
                <a:spcPts val="0"/>
              </a:spcBef>
              <a:spcAft>
                <a:spcPts val="0"/>
              </a:spcAft>
              <a:buNone/>
            </a:pPr>
            <a:r>
              <a:t/>
            </a:r>
            <a:endParaRPr sz="1300">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1300">
                <a:solidFill>
                  <a:schemeClr val="dk1"/>
                </a:solidFill>
                <a:latin typeface="EB Garamond"/>
                <a:ea typeface="EB Garamond"/>
                <a:cs typeface="EB Garamond"/>
                <a:sym typeface="EB Garamond"/>
              </a:rPr>
              <a:t>✔ </a:t>
            </a:r>
            <a:r>
              <a:rPr lang="en" sz="1300">
                <a:latin typeface="EB Garamond"/>
                <a:ea typeface="EB Garamond"/>
                <a:cs typeface="EB Garamond"/>
                <a:sym typeface="EB Garamond"/>
              </a:rPr>
              <a:t>End to End Encryption and secure data protocols.</a:t>
            </a:r>
            <a:endParaRPr sz="1300">
              <a:latin typeface="EB Garamond"/>
              <a:ea typeface="EB Garamond"/>
              <a:cs typeface="EB Garamond"/>
              <a:sym typeface="EB Garamond"/>
            </a:endParaRPr>
          </a:p>
          <a:p>
            <a:pPr indent="0" lvl="0" marL="0" rtl="0" algn="l">
              <a:spcBef>
                <a:spcPts val="0"/>
              </a:spcBef>
              <a:spcAft>
                <a:spcPts val="0"/>
              </a:spcAft>
              <a:buClr>
                <a:schemeClr val="dk1"/>
              </a:buClr>
              <a:buSzPts val="1100"/>
              <a:buFont typeface="Arial"/>
              <a:buNone/>
            </a:pPr>
            <a:r>
              <a:rPr lang="en" sz="1300">
                <a:solidFill>
                  <a:schemeClr val="dk1"/>
                </a:solidFill>
                <a:latin typeface="EB Garamond"/>
                <a:ea typeface="EB Garamond"/>
                <a:cs typeface="EB Garamond"/>
                <a:sym typeface="EB Garamond"/>
              </a:rPr>
              <a:t>✔ </a:t>
            </a:r>
            <a:r>
              <a:rPr lang="en" sz="1300">
                <a:latin typeface="EB Garamond"/>
                <a:ea typeface="EB Garamond"/>
                <a:cs typeface="EB Garamond"/>
                <a:sym typeface="EB Garamond"/>
              </a:rPr>
              <a:t>Role-based access controls and audit logs.</a:t>
            </a:r>
            <a:endParaRPr sz="1300">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sz="1300">
              <a:latin typeface="EB Garamond"/>
              <a:ea typeface="EB Garamond"/>
              <a:cs typeface="EB Garamond"/>
              <a:sym typeface="EB Garamo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3b7eb7475f9_0_9"/>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Other Considerations</a:t>
            </a:r>
            <a:endParaRPr b="1" i="0" sz="2008" u="none" cap="none" strike="noStrike">
              <a:solidFill>
                <a:srgbClr val="DC1F35"/>
              </a:solidFill>
              <a:latin typeface="EB Garamond"/>
              <a:ea typeface="EB Garamond"/>
              <a:cs typeface="EB Garamond"/>
              <a:sym typeface="EB Garamond"/>
            </a:endParaRPr>
          </a:p>
        </p:txBody>
      </p:sp>
      <p:cxnSp>
        <p:nvCxnSpPr>
          <p:cNvPr id="300" name="Google Shape;300;g3b7eb7475f9_0_9"/>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301" name="Google Shape;301;g3b7eb7475f9_0_9"/>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302" name="Google Shape;302;g3b7eb7475f9_0_9"/>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303" name="Google Shape;303;g3b7eb7475f9_0_9"/>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304" name="Google Shape;304;g3b7eb7475f9_0_9"/>
          <p:cNvSpPr/>
          <p:nvPr/>
        </p:nvSpPr>
        <p:spPr>
          <a:xfrm>
            <a:off x="2460593" y="1192873"/>
            <a:ext cx="5794159" cy="735590"/>
          </a:xfrm>
          <a:prstGeom prst="rect">
            <a:avLst/>
          </a:prstGeom>
          <a:solidFill>
            <a:srgbClr val="D9D9D9"/>
          </a:solidFill>
          <a:ln>
            <a:noFill/>
          </a:ln>
        </p:spPr>
        <p:txBody>
          <a:bodyPr anchorCtr="0" anchor="ctr" bIns="33725" lIns="67475" spcFirstLastPara="1" rIns="67475" wrap="square" tIns="33725">
            <a:noAutofit/>
          </a:bodyPr>
          <a:lstStyle/>
          <a:p>
            <a:pPr indent="0" lvl="0" marL="0" marR="0" rtl="0" algn="ctr">
              <a:spcBef>
                <a:spcPts val="0"/>
              </a:spcBef>
              <a:spcAft>
                <a:spcPts val="0"/>
              </a:spcAft>
              <a:buNone/>
            </a:pPr>
            <a:r>
              <a:t/>
            </a:r>
            <a:endParaRPr sz="1328">
              <a:solidFill>
                <a:srgbClr val="FFFFFF"/>
              </a:solidFill>
              <a:latin typeface="EB Garamond"/>
              <a:ea typeface="EB Garamond"/>
              <a:cs typeface="EB Garamond"/>
              <a:sym typeface="EB Garamond"/>
            </a:endParaRPr>
          </a:p>
        </p:txBody>
      </p:sp>
      <p:sp>
        <p:nvSpPr>
          <p:cNvPr id="305" name="Google Shape;305;g3b7eb7475f9_0_9"/>
          <p:cNvSpPr txBox="1"/>
          <p:nvPr/>
        </p:nvSpPr>
        <p:spPr>
          <a:xfrm>
            <a:off x="999175" y="1396664"/>
            <a:ext cx="1177800" cy="356100"/>
          </a:xfrm>
          <a:prstGeom prst="rect">
            <a:avLst/>
          </a:prstGeom>
          <a:noFill/>
          <a:ln>
            <a:noFill/>
          </a:ln>
        </p:spPr>
        <p:txBody>
          <a:bodyPr anchorCtr="0" anchor="ctr" bIns="33725" lIns="67475" spcFirstLastPara="1" rIns="67475" wrap="square" tIns="33725">
            <a:spAutoFit/>
          </a:bodyPr>
          <a:lstStyle/>
          <a:p>
            <a:pPr indent="0" lvl="0" marL="0" marR="0" rtl="0" algn="l">
              <a:spcBef>
                <a:spcPts val="0"/>
              </a:spcBef>
              <a:spcAft>
                <a:spcPts val="0"/>
              </a:spcAft>
              <a:buNone/>
            </a:pPr>
            <a:r>
              <a:rPr lang="en" sz="1871">
                <a:latin typeface="EB Garamond"/>
                <a:ea typeface="EB Garamond"/>
                <a:cs typeface="EB Garamond"/>
                <a:sym typeface="EB Garamond"/>
              </a:rPr>
              <a:t>Financial</a:t>
            </a:r>
            <a:endParaRPr sz="1133">
              <a:latin typeface="EB Garamond"/>
              <a:ea typeface="EB Garamond"/>
              <a:cs typeface="EB Garamond"/>
              <a:sym typeface="EB Garamond"/>
            </a:endParaRPr>
          </a:p>
        </p:txBody>
      </p:sp>
      <p:sp>
        <p:nvSpPr>
          <p:cNvPr id="306" name="Google Shape;306;g3b7eb7475f9_0_9"/>
          <p:cNvSpPr txBox="1"/>
          <p:nvPr/>
        </p:nvSpPr>
        <p:spPr>
          <a:xfrm>
            <a:off x="999174" y="2275675"/>
            <a:ext cx="1235700" cy="356100"/>
          </a:xfrm>
          <a:prstGeom prst="rect">
            <a:avLst/>
          </a:prstGeom>
          <a:noFill/>
          <a:ln>
            <a:noFill/>
          </a:ln>
        </p:spPr>
        <p:txBody>
          <a:bodyPr anchorCtr="0" anchor="ctr" bIns="33725" lIns="67475" spcFirstLastPara="1" rIns="67475" wrap="square" tIns="33725">
            <a:spAutoFit/>
          </a:bodyPr>
          <a:lstStyle/>
          <a:p>
            <a:pPr indent="0" lvl="0" marL="0" marR="0" rtl="0" algn="l">
              <a:spcBef>
                <a:spcPts val="0"/>
              </a:spcBef>
              <a:spcAft>
                <a:spcPts val="0"/>
              </a:spcAft>
              <a:buNone/>
            </a:pPr>
            <a:r>
              <a:rPr lang="en" sz="1871">
                <a:latin typeface="EB Garamond"/>
                <a:ea typeface="EB Garamond"/>
                <a:cs typeface="EB Garamond"/>
                <a:sym typeface="EB Garamond"/>
              </a:rPr>
              <a:t>Operational</a:t>
            </a:r>
            <a:endParaRPr sz="1133">
              <a:latin typeface="EB Garamond"/>
              <a:ea typeface="EB Garamond"/>
              <a:cs typeface="EB Garamond"/>
              <a:sym typeface="EB Garamond"/>
            </a:endParaRPr>
          </a:p>
        </p:txBody>
      </p:sp>
      <p:sp>
        <p:nvSpPr>
          <p:cNvPr id="307" name="Google Shape;307;g3b7eb7475f9_0_9"/>
          <p:cNvSpPr txBox="1"/>
          <p:nvPr/>
        </p:nvSpPr>
        <p:spPr>
          <a:xfrm>
            <a:off x="2466025" y="1335538"/>
            <a:ext cx="5794200" cy="478500"/>
          </a:xfrm>
          <a:prstGeom prst="rect">
            <a:avLst/>
          </a:prstGeom>
          <a:noFill/>
          <a:ln>
            <a:noFill/>
          </a:ln>
        </p:spPr>
        <p:txBody>
          <a:bodyPr anchorCtr="0" anchor="ctr" bIns="33725" lIns="67475" spcFirstLastPara="1" rIns="67475" wrap="square" tIns="33725">
            <a:spAutoFit/>
          </a:bodyPr>
          <a:lstStyle/>
          <a:p>
            <a:pPr indent="0" lvl="0" marL="0" marR="0" rtl="0" algn="l">
              <a:spcBef>
                <a:spcPts val="0"/>
              </a:spcBef>
              <a:spcAft>
                <a:spcPts val="0"/>
              </a:spcAft>
              <a:buNone/>
            </a:pPr>
            <a:r>
              <a:rPr b="1" lang="en" sz="1333">
                <a:latin typeface="EB Garamond"/>
                <a:ea typeface="EB Garamond"/>
                <a:cs typeface="EB Garamond"/>
                <a:sym typeface="EB Garamond"/>
              </a:rPr>
              <a:t>Topline:</a:t>
            </a:r>
            <a:r>
              <a:rPr lang="en" sz="1333">
                <a:latin typeface="EB Garamond"/>
                <a:ea typeface="EB Garamond"/>
                <a:cs typeface="EB Garamond"/>
                <a:sym typeface="EB Garamond"/>
              </a:rPr>
              <a:t> quantify revenue impact from lowered cost of care &amp; </a:t>
            </a:r>
            <a:r>
              <a:rPr lang="en" sz="1333">
                <a:latin typeface="EB Garamond"/>
                <a:ea typeface="EB Garamond"/>
                <a:cs typeface="EB Garamond"/>
                <a:sym typeface="EB Garamond"/>
              </a:rPr>
              <a:t>increased patient</a:t>
            </a:r>
            <a:r>
              <a:rPr lang="en" sz="1333">
                <a:latin typeface="EB Garamond"/>
                <a:ea typeface="EB Garamond"/>
                <a:cs typeface="EB Garamond"/>
                <a:sym typeface="EB Garamond"/>
              </a:rPr>
              <a:t> volume</a:t>
            </a:r>
            <a:endParaRPr sz="1333">
              <a:latin typeface="EB Garamond"/>
              <a:ea typeface="EB Garamond"/>
              <a:cs typeface="EB Garamond"/>
              <a:sym typeface="EB Garamond"/>
            </a:endParaRPr>
          </a:p>
          <a:p>
            <a:pPr indent="0" lvl="0" marL="0" marR="0" rtl="0" algn="l">
              <a:spcBef>
                <a:spcPts val="0"/>
              </a:spcBef>
              <a:spcAft>
                <a:spcPts val="0"/>
              </a:spcAft>
              <a:buNone/>
            </a:pPr>
            <a:r>
              <a:rPr b="1" lang="en" sz="1333">
                <a:latin typeface="EB Garamond"/>
                <a:ea typeface="EB Garamond"/>
                <a:cs typeface="EB Garamond"/>
                <a:sym typeface="EB Garamond"/>
              </a:rPr>
              <a:t>Bottomline: </a:t>
            </a:r>
            <a:r>
              <a:rPr lang="en" sz="1333">
                <a:latin typeface="EB Garamond"/>
                <a:ea typeface="EB Garamond"/>
                <a:cs typeface="EB Garamond"/>
                <a:sym typeface="EB Garamond"/>
              </a:rPr>
              <a:t>deduct fixed &amp; </a:t>
            </a:r>
            <a:r>
              <a:rPr lang="en" sz="1333">
                <a:latin typeface="EB Garamond"/>
                <a:ea typeface="EB Garamond"/>
                <a:cs typeface="EB Garamond"/>
                <a:sym typeface="EB Garamond"/>
              </a:rPr>
              <a:t>variable</a:t>
            </a:r>
            <a:r>
              <a:rPr lang="en" sz="1333">
                <a:latin typeface="EB Garamond"/>
                <a:ea typeface="EB Garamond"/>
                <a:cs typeface="EB Garamond"/>
                <a:sym typeface="EB Garamond"/>
              </a:rPr>
              <a:t> cost associated with solutions suggested</a:t>
            </a:r>
            <a:endParaRPr sz="1333">
              <a:latin typeface="EB Garamond"/>
              <a:ea typeface="EB Garamond"/>
              <a:cs typeface="EB Garamond"/>
              <a:sym typeface="EB Garamond"/>
            </a:endParaRPr>
          </a:p>
        </p:txBody>
      </p:sp>
      <p:cxnSp>
        <p:nvCxnSpPr>
          <p:cNvPr id="308" name="Google Shape;308;g3b7eb7475f9_0_9"/>
          <p:cNvCxnSpPr/>
          <p:nvPr/>
        </p:nvCxnSpPr>
        <p:spPr>
          <a:xfrm>
            <a:off x="2266523" y="1280613"/>
            <a:ext cx="0" cy="559996"/>
          </a:xfrm>
          <a:prstGeom prst="straightConnector1">
            <a:avLst/>
          </a:prstGeom>
          <a:noFill/>
          <a:ln cap="flat" cmpd="sng" w="21075">
            <a:solidFill>
              <a:schemeClr val="dk1"/>
            </a:solidFill>
            <a:prstDash val="solid"/>
            <a:miter lim="800000"/>
            <a:headEnd len="sm" w="sm" type="none"/>
            <a:tailEnd len="sm" w="sm" type="none"/>
          </a:ln>
        </p:spPr>
      </p:cxnSp>
      <p:cxnSp>
        <p:nvCxnSpPr>
          <p:cNvPr id="309" name="Google Shape;309;g3b7eb7475f9_0_9"/>
          <p:cNvCxnSpPr/>
          <p:nvPr/>
        </p:nvCxnSpPr>
        <p:spPr>
          <a:xfrm>
            <a:off x="2263780" y="2179598"/>
            <a:ext cx="0" cy="559996"/>
          </a:xfrm>
          <a:prstGeom prst="straightConnector1">
            <a:avLst/>
          </a:prstGeom>
          <a:noFill/>
          <a:ln cap="flat" cmpd="sng" w="21075">
            <a:solidFill>
              <a:schemeClr val="dk1"/>
            </a:solidFill>
            <a:prstDash val="solid"/>
            <a:miter lim="800000"/>
            <a:headEnd len="sm" w="sm" type="none"/>
            <a:tailEnd len="sm" w="sm" type="none"/>
          </a:ln>
        </p:spPr>
      </p:cxnSp>
      <p:sp>
        <p:nvSpPr>
          <p:cNvPr id="310" name="Google Shape;310;g3b7eb7475f9_0_9"/>
          <p:cNvSpPr/>
          <p:nvPr/>
        </p:nvSpPr>
        <p:spPr>
          <a:xfrm>
            <a:off x="2460594" y="2081459"/>
            <a:ext cx="5794159" cy="715883"/>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33725" lIns="67475" spcFirstLastPara="1" rIns="67475" wrap="square" tIns="33725">
            <a:noAutofit/>
          </a:bodyPr>
          <a:lstStyle/>
          <a:p>
            <a:pPr indent="0" lvl="0" marL="0" marR="0" rtl="0" algn="ctr">
              <a:spcBef>
                <a:spcPts val="0"/>
              </a:spcBef>
              <a:spcAft>
                <a:spcPts val="0"/>
              </a:spcAft>
              <a:buNone/>
            </a:pPr>
            <a:r>
              <a:t/>
            </a:r>
            <a:endParaRPr sz="1328">
              <a:solidFill>
                <a:srgbClr val="FFFFFF"/>
              </a:solidFill>
              <a:latin typeface="Arial"/>
              <a:ea typeface="Arial"/>
              <a:cs typeface="Arial"/>
              <a:sym typeface="Arial"/>
            </a:endParaRPr>
          </a:p>
        </p:txBody>
      </p:sp>
      <p:sp>
        <p:nvSpPr>
          <p:cNvPr id="311" name="Google Shape;311;g3b7eb7475f9_0_9"/>
          <p:cNvSpPr txBox="1"/>
          <p:nvPr/>
        </p:nvSpPr>
        <p:spPr>
          <a:xfrm>
            <a:off x="889251" y="2978976"/>
            <a:ext cx="7365300" cy="356100"/>
          </a:xfrm>
          <a:prstGeom prst="rect">
            <a:avLst/>
          </a:prstGeom>
          <a:solidFill>
            <a:srgbClr val="DC1F35">
              <a:alpha val="50000"/>
            </a:srgbClr>
          </a:solidFill>
          <a:ln cap="flat" cmpd="sng" w="14075">
            <a:solidFill>
              <a:schemeClr val="dk1"/>
            </a:solidFill>
            <a:prstDash val="solid"/>
            <a:round/>
            <a:headEnd len="sm" w="sm" type="none"/>
            <a:tailEnd len="sm" w="sm" type="none"/>
          </a:ln>
        </p:spPr>
        <p:txBody>
          <a:bodyPr anchorCtr="0" anchor="ctr" bIns="33725" lIns="67475" spcFirstLastPara="1" rIns="67475" wrap="square" tIns="33725">
            <a:spAutoFit/>
          </a:bodyPr>
          <a:lstStyle/>
          <a:p>
            <a:pPr indent="0" lvl="0" marL="0" marR="0" rtl="0" algn="ctr">
              <a:spcBef>
                <a:spcPts val="0"/>
              </a:spcBef>
              <a:spcAft>
                <a:spcPts val="0"/>
              </a:spcAft>
              <a:buNone/>
            </a:pPr>
            <a:r>
              <a:rPr b="1" lang="en" sz="1871">
                <a:solidFill>
                  <a:schemeClr val="dk1"/>
                </a:solidFill>
                <a:latin typeface="EB Garamond"/>
                <a:ea typeface="EB Garamond"/>
                <a:cs typeface="EB Garamond"/>
                <a:sym typeface="EB Garamond"/>
              </a:rPr>
              <a:t>Other Solutions to Consider</a:t>
            </a:r>
            <a:endParaRPr b="1" sz="1133">
              <a:solidFill>
                <a:schemeClr val="dk1"/>
              </a:solidFill>
              <a:latin typeface="EB Garamond"/>
              <a:ea typeface="EB Garamond"/>
              <a:cs typeface="EB Garamond"/>
              <a:sym typeface="EB Garamond"/>
            </a:endParaRPr>
          </a:p>
        </p:txBody>
      </p:sp>
      <p:sp>
        <p:nvSpPr>
          <p:cNvPr id="312" name="Google Shape;312;g3b7eb7475f9_0_9"/>
          <p:cNvSpPr txBox="1"/>
          <p:nvPr/>
        </p:nvSpPr>
        <p:spPr>
          <a:xfrm>
            <a:off x="889250" y="3516700"/>
            <a:ext cx="2206500" cy="681600"/>
          </a:xfrm>
          <a:prstGeom prst="rect">
            <a:avLst/>
          </a:prstGeom>
          <a:noFill/>
          <a:ln cap="flat" cmpd="sng" w="9525">
            <a:solidFill>
              <a:srgbClr val="D83729"/>
            </a:solidFill>
            <a:prstDash val="solid"/>
            <a:round/>
            <a:headEnd len="sm" w="sm" type="none"/>
            <a:tailEnd len="sm" w="sm" type="none"/>
          </a:ln>
        </p:spPr>
        <p:txBody>
          <a:bodyPr anchorCtr="0" anchor="ctr" bIns="33725" lIns="67475" spcFirstLastPara="1" rIns="67475" wrap="square" tIns="33725">
            <a:noAutofit/>
          </a:bodyPr>
          <a:lstStyle/>
          <a:p>
            <a:pPr indent="0" lvl="0" marL="0" marR="0" rtl="0" algn="ctr">
              <a:spcBef>
                <a:spcPts val="0"/>
              </a:spcBef>
              <a:spcAft>
                <a:spcPts val="0"/>
              </a:spcAft>
              <a:buNone/>
            </a:pPr>
            <a:r>
              <a:rPr lang="en" sz="1328">
                <a:latin typeface="EB Garamond"/>
                <a:ea typeface="EB Garamond"/>
                <a:cs typeface="EB Garamond"/>
                <a:sym typeface="EB Garamond"/>
              </a:rPr>
              <a:t>Personalized preventative outreach to reduce future demand spikes</a:t>
            </a:r>
            <a:endParaRPr sz="1033">
              <a:latin typeface="EB Garamond"/>
              <a:ea typeface="EB Garamond"/>
              <a:cs typeface="EB Garamond"/>
              <a:sym typeface="EB Garamond"/>
            </a:endParaRPr>
          </a:p>
        </p:txBody>
      </p:sp>
      <p:sp>
        <p:nvSpPr>
          <p:cNvPr id="313" name="Google Shape;313;g3b7eb7475f9_0_9"/>
          <p:cNvSpPr txBox="1"/>
          <p:nvPr/>
        </p:nvSpPr>
        <p:spPr>
          <a:xfrm>
            <a:off x="2501775" y="2214475"/>
            <a:ext cx="5787300" cy="478500"/>
          </a:xfrm>
          <a:prstGeom prst="rect">
            <a:avLst/>
          </a:prstGeom>
          <a:noFill/>
          <a:ln>
            <a:noFill/>
          </a:ln>
        </p:spPr>
        <p:txBody>
          <a:bodyPr anchorCtr="0" anchor="ctr" bIns="33725" lIns="67475" spcFirstLastPara="1" rIns="67475" wrap="square" tIns="33725">
            <a:spAutoFit/>
          </a:bodyPr>
          <a:lstStyle/>
          <a:p>
            <a:pPr indent="0" lvl="0" marL="0" marR="0" rtl="0" algn="l">
              <a:spcBef>
                <a:spcPts val="0"/>
              </a:spcBef>
              <a:spcAft>
                <a:spcPts val="0"/>
              </a:spcAft>
              <a:buNone/>
            </a:pPr>
            <a:r>
              <a:rPr b="1" lang="en" sz="1333">
                <a:latin typeface="EB Garamond"/>
                <a:ea typeface="EB Garamond"/>
                <a:cs typeface="EB Garamond"/>
                <a:sym typeface="EB Garamond"/>
              </a:rPr>
              <a:t>Process &amp; risk management</a:t>
            </a:r>
            <a:r>
              <a:rPr lang="en" sz="1333">
                <a:latin typeface="EB Garamond"/>
                <a:ea typeface="EB Garamond"/>
                <a:cs typeface="EB Garamond"/>
                <a:sym typeface="EB Garamond"/>
              </a:rPr>
              <a:t> over data integration &amp; governance across existing platforms, UI/UX design, change management</a:t>
            </a:r>
            <a:endParaRPr sz="1333">
              <a:latin typeface="EB Garamond"/>
              <a:ea typeface="EB Garamond"/>
              <a:cs typeface="EB Garamond"/>
              <a:sym typeface="EB Garamond"/>
            </a:endParaRPr>
          </a:p>
        </p:txBody>
      </p:sp>
      <p:sp>
        <p:nvSpPr>
          <p:cNvPr id="314" name="Google Shape;314;g3b7eb7475f9_0_9"/>
          <p:cNvSpPr txBox="1"/>
          <p:nvPr/>
        </p:nvSpPr>
        <p:spPr>
          <a:xfrm>
            <a:off x="3468650" y="3516700"/>
            <a:ext cx="2206500" cy="681600"/>
          </a:xfrm>
          <a:prstGeom prst="rect">
            <a:avLst/>
          </a:prstGeom>
          <a:noFill/>
          <a:ln cap="flat" cmpd="sng" w="9525">
            <a:solidFill>
              <a:srgbClr val="D83729"/>
            </a:solidFill>
            <a:prstDash val="solid"/>
            <a:round/>
            <a:headEnd len="sm" w="sm" type="none"/>
            <a:tailEnd len="sm" w="sm" type="none"/>
          </a:ln>
        </p:spPr>
        <p:txBody>
          <a:bodyPr anchorCtr="0" anchor="ctr" bIns="33725" lIns="67475" spcFirstLastPara="1" rIns="67475" wrap="square" tIns="33725">
            <a:noAutofit/>
          </a:bodyPr>
          <a:lstStyle/>
          <a:p>
            <a:pPr indent="0" lvl="0" marL="0" marR="0" rtl="0" algn="ctr">
              <a:spcBef>
                <a:spcPts val="0"/>
              </a:spcBef>
              <a:spcAft>
                <a:spcPts val="0"/>
              </a:spcAft>
              <a:buNone/>
            </a:pPr>
            <a:r>
              <a:rPr lang="en" sz="1333">
                <a:latin typeface="EB Garamond"/>
                <a:ea typeface="EB Garamond"/>
                <a:cs typeface="EB Garamond"/>
                <a:sym typeface="EB Garamond"/>
              </a:rPr>
              <a:t>Multilingual &amp; cultural + digital equity access support</a:t>
            </a:r>
            <a:endParaRPr sz="1033">
              <a:latin typeface="EB Garamond"/>
              <a:ea typeface="EB Garamond"/>
              <a:cs typeface="EB Garamond"/>
              <a:sym typeface="EB Garamond"/>
            </a:endParaRPr>
          </a:p>
        </p:txBody>
      </p:sp>
      <p:sp>
        <p:nvSpPr>
          <p:cNvPr id="315" name="Google Shape;315;g3b7eb7475f9_0_9"/>
          <p:cNvSpPr txBox="1"/>
          <p:nvPr/>
        </p:nvSpPr>
        <p:spPr>
          <a:xfrm>
            <a:off x="6048050" y="3516700"/>
            <a:ext cx="2206500" cy="681600"/>
          </a:xfrm>
          <a:prstGeom prst="rect">
            <a:avLst/>
          </a:prstGeom>
          <a:noFill/>
          <a:ln cap="flat" cmpd="sng" w="9525">
            <a:solidFill>
              <a:srgbClr val="D83729"/>
            </a:solidFill>
            <a:prstDash val="solid"/>
            <a:round/>
            <a:headEnd len="sm" w="sm" type="none"/>
            <a:tailEnd len="sm" w="sm" type="none"/>
          </a:ln>
        </p:spPr>
        <p:txBody>
          <a:bodyPr anchorCtr="0" anchor="ctr" bIns="33725" lIns="67475" spcFirstLastPara="1" rIns="67475" wrap="square" tIns="33725">
            <a:noAutofit/>
          </a:bodyPr>
          <a:lstStyle/>
          <a:p>
            <a:pPr indent="0" lvl="0" marL="0" marR="0" rtl="0" algn="ctr">
              <a:spcBef>
                <a:spcPts val="0"/>
              </a:spcBef>
              <a:spcAft>
                <a:spcPts val="0"/>
              </a:spcAft>
              <a:buNone/>
            </a:pPr>
            <a:r>
              <a:rPr lang="en" sz="1333">
                <a:latin typeface="EB Garamond"/>
                <a:ea typeface="EB Garamond"/>
                <a:cs typeface="EB Garamond"/>
                <a:sym typeface="EB Garamond"/>
              </a:rPr>
              <a:t>Natural Language Processing on patient complaints to detect access pain points</a:t>
            </a:r>
            <a:endParaRPr sz="1033">
              <a:latin typeface="EB Garamond"/>
              <a:ea typeface="EB Garamond"/>
              <a:cs typeface="EB Garamond"/>
              <a:sym typeface="EB Garamon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3b7eb7475f9_0_0"/>
          <p:cNvSpPr txBox="1"/>
          <p:nvPr/>
        </p:nvSpPr>
        <p:spPr>
          <a:xfrm>
            <a:off x="5792400" y="1942000"/>
            <a:ext cx="3351600" cy="2470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lang="en" sz="2400">
                <a:solidFill>
                  <a:schemeClr val="dk1"/>
                </a:solidFill>
                <a:latin typeface="EB Garamond SemiBold"/>
                <a:ea typeface="EB Garamond SemiBold"/>
                <a:cs typeface="EB Garamond SemiBold"/>
                <a:sym typeface="EB Garamond SemiBold"/>
              </a:rPr>
              <a:t>Thank you</a:t>
            </a:r>
            <a:endParaRPr i="0" sz="2400" u="none" cap="none" strike="noStrike">
              <a:solidFill>
                <a:schemeClr val="dk1"/>
              </a:solidFill>
              <a:latin typeface="EB Garamond SemiBold"/>
              <a:ea typeface="EB Garamond SemiBold"/>
              <a:cs typeface="EB Garamond SemiBold"/>
              <a:sym typeface="EB Garamond SemiBol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rPr b="1" lang="en" sz="1200">
                <a:solidFill>
                  <a:schemeClr val="dk1"/>
                </a:solidFill>
                <a:latin typeface="EB Garamond"/>
                <a:ea typeface="EB Garamond"/>
                <a:cs typeface="EB Garamond"/>
                <a:sym typeface="EB Garamond"/>
              </a:rPr>
              <a:t>Mark Liu, Isabella Liu, Julia Low, </a:t>
            </a:r>
            <a:endParaRPr b="1"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rPr b="1" lang="en" sz="1200">
                <a:solidFill>
                  <a:schemeClr val="dk1"/>
                </a:solidFill>
                <a:latin typeface="EB Garamond"/>
                <a:ea typeface="EB Garamond"/>
                <a:cs typeface="EB Garamond"/>
                <a:sym typeface="EB Garamond"/>
              </a:rPr>
              <a:t>Pranav Piedy, Herui Song</a:t>
            </a:r>
            <a:endParaRPr b="1" sz="1200">
              <a:solidFill>
                <a:schemeClr val="dk1"/>
              </a:solidFill>
              <a:latin typeface="EB Garamond"/>
              <a:ea typeface="EB Garamond"/>
              <a:cs typeface="EB Garamond"/>
              <a:sym typeface="EB Garamond"/>
            </a:endParaRPr>
          </a:p>
          <a:p>
            <a:pPr indent="0" lvl="0" marL="0" marR="0" rtl="0" algn="l">
              <a:lnSpc>
                <a:spcPct val="100000"/>
              </a:lnSpc>
              <a:spcBef>
                <a:spcPts val="1000"/>
              </a:spcBef>
              <a:spcAft>
                <a:spcPts val="0"/>
              </a:spcAft>
              <a:buClr>
                <a:srgbClr val="000000"/>
              </a:buClr>
              <a:buSzPts val="1200"/>
              <a:buFont typeface="Arial"/>
              <a:buNone/>
            </a:pPr>
            <a:r>
              <a:t/>
            </a:r>
            <a:endParaRPr sz="1200">
              <a:solidFill>
                <a:schemeClr val="dk1"/>
              </a:solidFill>
              <a:latin typeface="EB Garamond"/>
              <a:ea typeface="EB Garamond"/>
              <a:cs typeface="EB Garamond"/>
              <a:sym typeface="EB Garamond"/>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dk1"/>
              </a:solidFill>
              <a:latin typeface="Lato"/>
              <a:ea typeface="Lato"/>
              <a:cs typeface="Lato"/>
              <a:sym typeface="Lato"/>
            </a:endParaRPr>
          </a:p>
        </p:txBody>
      </p:sp>
      <p:pic>
        <p:nvPicPr>
          <p:cNvPr id="321" name="Google Shape;321;g3b7eb7475f9_0_0"/>
          <p:cNvPicPr preferRelativeResize="0"/>
          <p:nvPr/>
        </p:nvPicPr>
        <p:blipFill>
          <a:blip r:embed="rId3">
            <a:alphaModFix/>
          </a:blip>
          <a:stretch>
            <a:fillRect/>
          </a:stretch>
        </p:blipFill>
        <p:spPr>
          <a:xfrm>
            <a:off x="0" y="731275"/>
            <a:ext cx="5519916" cy="3680925"/>
          </a:xfrm>
          <a:prstGeom prst="rect">
            <a:avLst/>
          </a:prstGeom>
          <a:noFill/>
          <a:ln>
            <a:noFill/>
          </a:ln>
        </p:spPr>
      </p:pic>
      <p:pic>
        <p:nvPicPr>
          <p:cNvPr id="322" name="Google Shape;322;g3b7eb7475f9_0_0"/>
          <p:cNvPicPr preferRelativeResize="0"/>
          <p:nvPr/>
        </p:nvPicPr>
        <p:blipFill rotWithShape="1">
          <a:blip r:embed="rId4">
            <a:alphaModFix/>
          </a:blip>
          <a:srcRect b="26458" l="0" r="0" t="30476"/>
          <a:stretch/>
        </p:blipFill>
        <p:spPr>
          <a:xfrm>
            <a:off x="7746900" y="283776"/>
            <a:ext cx="1235550" cy="532100"/>
          </a:xfrm>
          <a:prstGeom prst="rect">
            <a:avLst/>
          </a:prstGeom>
          <a:noFill/>
          <a:ln>
            <a:noFill/>
          </a:ln>
        </p:spPr>
      </p:pic>
      <p:sp>
        <p:nvSpPr>
          <p:cNvPr id="323" name="Google Shape;323;g3b7eb7475f9_0_0"/>
          <p:cNvSpPr/>
          <p:nvPr/>
        </p:nvSpPr>
        <p:spPr>
          <a:xfrm>
            <a:off x="0" y="476519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324" name="Google Shape;324;g3b7eb7475f9_0_0"/>
          <p:cNvSpPr txBox="1"/>
          <p:nvPr/>
        </p:nvSpPr>
        <p:spPr>
          <a:xfrm>
            <a:off x="3994725" y="4089100"/>
            <a:ext cx="15252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solidFill>
                  <a:schemeClr val="lt1"/>
                </a:solidFill>
                <a:latin typeface="EB Garamond"/>
                <a:ea typeface="EB Garamond"/>
                <a:cs typeface="EB Garamond"/>
                <a:sym typeface="EB Garamond"/>
              </a:rPr>
              <a:t>Samuel Oschin Cancer Center</a:t>
            </a:r>
            <a:endParaRPr sz="900">
              <a:solidFill>
                <a:schemeClr val="lt1"/>
              </a:solidFill>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g3ba625e0390_8_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EB Garamond"/>
                <a:ea typeface="EB Garamond"/>
                <a:cs typeface="EB Garamond"/>
                <a:sym typeface="EB Garamond"/>
              </a:rPr>
              <a:t>Thank you</a:t>
            </a:r>
            <a:endParaRPr>
              <a:latin typeface="EB Garamond"/>
              <a:ea typeface="EB Garamond"/>
              <a:cs typeface="EB Garamond"/>
              <a:sym typeface="EB Garamond"/>
            </a:endParaRPr>
          </a:p>
        </p:txBody>
      </p:sp>
      <p:sp>
        <p:nvSpPr>
          <p:cNvPr id="330" name="Google Shape;330;g3ba625e0390_8_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EB Garamond"/>
                <a:ea typeface="EB Garamond"/>
                <a:cs typeface="EB Garamond"/>
                <a:sym typeface="EB Garamond"/>
              </a:rPr>
              <a:t>We are available for summer internship :&gt;</a:t>
            </a:r>
            <a:endParaRPr>
              <a:latin typeface="EB Garamond"/>
              <a:ea typeface="EB Garamond"/>
              <a:cs typeface="EB Garamond"/>
              <a:sym typeface="EB Garamond"/>
            </a:endParaRPr>
          </a:p>
        </p:txBody>
      </p:sp>
      <p:sp>
        <p:nvSpPr>
          <p:cNvPr id="331" name="Google Shape;331;g3ba625e0390_8_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
        <p:nvSpPr>
          <p:cNvPr id="332" name="Google Shape;332;g3ba625e0390_8_1"/>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200">
                <a:latin typeface="Roboto"/>
                <a:ea typeface="Roboto"/>
                <a:cs typeface="Roboto"/>
                <a:sym typeface="Roboto"/>
              </a:rPr>
              <a:t>	</a:t>
            </a:r>
            <a:endParaRPr b="0" i="0" sz="1200" u="none" cap="none" strike="noStrike">
              <a:solidFill>
                <a:srgbClr val="000000"/>
              </a:solidFill>
              <a:latin typeface="Roboto"/>
              <a:ea typeface="Roboto"/>
              <a:cs typeface="Roboto"/>
              <a:sym typeface="Roboto"/>
            </a:endParaRPr>
          </a:p>
        </p:txBody>
      </p:sp>
      <p:pic>
        <p:nvPicPr>
          <p:cNvPr id="333" name="Google Shape;333;g3ba625e0390_8_1"/>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g3ba625e0390_3_779"/>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Appendix </a:t>
            </a:r>
            <a:endParaRPr b="1" i="0" sz="2008" u="none" cap="none" strike="noStrike">
              <a:solidFill>
                <a:srgbClr val="DC1F35"/>
              </a:solidFill>
              <a:latin typeface="EB Garamond"/>
              <a:ea typeface="EB Garamond"/>
              <a:cs typeface="EB Garamond"/>
              <a:sym typeface="EB Garamond"/>
            </a:endParaRPr>
          </a:p>
        </p:txBody>
      </p:sp>
      <p:cxnSp>
        <p:nvCxnSpPr>
          <p:cNvPr id="339" name="Google Shape;339;g3ba625e0390_3_779"/>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340" name="Google Shape;340;g3ba625e0390_3_779"/>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341" name="Google Shape;341;g3ba625e0390_3_779"/>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342" name="Google Shape;342;g3ba625e0390_3_779"/>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343" name="Google Shape;343;g3ba625e0390_3_779"/>
          <p:cNvSpPr txBox="1"/>
          <p:nvPr/>
        </p:nvSpPr>
        <p:spPr>
          <a:xfrm>
            <a:off x="705100" y="1333175"/>
            <a:ext cx="8277300" cy="22626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dk2"/>
              </a:buClr>
              <a:buSzPts val="1500"/>
              <a:buFont typeface="EB Garamond"/>
              <a:buAutoNum type="arabicPeriod"/>
            </a:pPr>
            <a:r>
              <a:rPr lang="en" sz="1500">
                <a:solidFill>
                  <a:schemeClr val="dk2"/>
                </a:solidFill>
                <a:latin typeface="EB Garamond"/>
                <a:ea typeface="EB Garamond"/>
                <a:cs typeface="EB Garamond"/>
                <a:sym typeface="EB Garamond"/>
              </a:rPr>
              <a:t>Cedars Data - </a:t>
            </a:r>
            <a:r>
              <a:rPr lang="en" sz="1500" u="sng">
                <a:solidFill>
                  <a:schemeClr val="hlink"/>
                </a:solidFill>
                <a:latin typeface="EB Garamond"/>
                <a:ea typeface="EB Garamond"/>
                <a:cs typeface="EB Garamond"/>
                <a:sym typeface="EB Garamond"/>
                <a:hlinkClick r:id="rId4"/>
              </a:rPr>
              <a:t>https://www.cedars-sinai.org/content/dam/cedars-sinai/community-benefits/documents/community-benefit-plan-2024.pdf</a:t>
            </a:r>
            <a:endParaRPr sz="1500">
              <a:solidFill>
                <a:schemeClr val="dk2"/>
              </a:solidFill>
              <a:latin typeface="EB Garamond"/>
              <a:ea typeface="EB Garamond"/>
              <a:cs typeface="EB Garamond"/>
              <a:sym typeface="EB Garamond"/>
            </a:endParaRPr>
          </a:p>
          <a:p>
            <a:pPr indent="-323850" lvl="0" marL="457200" rtl="0" algn="l">
              <a:spcBef>
                <a:spcPts val="0"/>
              </a:spcBef>
              <a:spcAft>
                <a:spcPts val="0"/>
              </a:spcAft>
              <a:buClr>
                <a:schemeClr val="dk2"/>
              </a:buClr>
              <a:buSzPts val="1500"/>
              <a:buFont typeface="EB Garamond"/>
              <a:buAutoNum type="arabicPeriod"/>
            </a:pPr>
            <a:r>
              <a:rPr lang="en" sz="1500">
                <a:solidFill>
                  <a:schemeClr val="dk2"/>
                </a:solidFill>
                <a:latin typeface="EB Garamond"/>
                <a:ea typeface="EB Garamond"/>
                <a:cs typeface="EB Garamond"/>
                <a:sym typeface="EB Garamond"/>
              </a:rPr>
              <a:t>Other Metrics to Consider </a:t>
            </a:r>
            <a:endParaRPr sz="1500">
              <a:solidFill>
                <a:schemeClr val="dk2"/>
              </a:solidFill>
              <a:latin typeface="EB Garamond"/>
              <a:ea typeface="EB Garamond"/>
              <a:cs typeface="EB Garamond"/>
              <a:sym typeface="EB Garamond"/>
            </a:endParaRPr>
          </a:p>
          <a:p>
            <a:pPr indent="-323850" lvl="1" marL="914400" rtl="0" algn="l">
              <a:spcBef>
                <a:spcPts val="0"/>
              </a:spcBef>
              <a:spcAft>
                <a:spcPts val="0"/>
              </a:spcAft>
              <a:buClr>
                <a:schemeClr val="dk2"/>
              </a:buClr>
              <a:buSzPts val="1500"/>
              <a:buFont typeface="EB Garamond"/>
              <a:buAutoNum type="alphaLcPeriod"/>
            </a:pPr>
            <a:r>
              <a:rPr lang="en" sz="1500">
                <a:solidFill>
                  <a:schemeClr val="dk2"/>
                </a:solidFill>
                <a:latin typeface="EB Garamond"/>
                <a:ea typeface="EB Garamond"/>
                <a:cs typeface="EB Garamond"/>
                <a:sym typeface="EB Garamond"/>
              </a:rPr>
              <a:t>NPS (Net Promoter Score) of Affiliates - Network analysis to understand high performing affiliates</a:t>
            </a:r>
            <a:endParaRPr sz="1500">
              <a:solidFill>
                <a:schemeClr val="dk2"/>
              </a:solidFill>
              <a:latin typeface="EB Garamond"/>
              <a:ea typeface="EB Garamond"/>
              <a:cs typeface="EB Garamond"/>
              <a:sym typeface="EB Garamond"/>
            </a:endParaRPr>
          </a:p>
          <a:p>
            <a:pPr indent="-323850" lvl="1" marL="914400" rtl="0" algn="l">
              <a:spcBef>
                <a:spcPts val="0"/>
              </a:spcBef>
              <a:spcAft>
                <a:spcPts val="0"/>
              </a:spcAft>
              <a:buClr>
                <a:schemeClr val="dk2"/>
              </a:buClr>
              <a:buSzPts val="1500"/>
              <a:buFont typeface="EB Garamond"/>
              <a:buAutoNum type="alphaLcPeriod"/>
            </a:pPr>
            <a:r>
              <a:rPr lang="en" sz="1500">
                <a:solidFill>
                  <a:schemeClr val="dk2"/>
                </a:solidFill>
                <a:latin typeface="EB Garamond"/>
                <a:ea typeface="EB Garamond"/>
                <a:cs typeface="EB Garamond"/>
                <a:sym typeface="EB Garamond"/>
              </a:rPr>
              <a:t>Patient Satisfaction - Ultimately, it’s about how well the patients are cared for </a:t>
            </a:r>
            <a:endParaRPr sz="1500">
              <a:solidFill>
                <a:schemeClr val="dk2"/>
              </a:solidFill>
              <a:latin typeface="EB Garamond"/>
              <a:ea typeface="EB Garamond"/>
              <a:cs typeface="EB Garamond"/>
              <a:sym typeface="EB Garamond"/>
            </a:endParaRPr>
          </a:p>
          <a:p>
            <a:pPr indent="-323850" lvl="1" marL="914400" rtl="0" algn="l">
              <a:spcBef>
                <a:spcPts val="0"/>
              </a:spcBef>
              <a:spcAft>
                <a:spcPts val="0"/>
              </a:spcAft>
              <a:buClr>
                <a:schemeClr val="dk2"/>
              </a:buClr>
              <a:buSzPts val="1500"/>
              <a:buFont typeface="EB Garamond"/>
              <a:buAutoNum type="alphaLcPeriod"/>
            </a:pPr>
            <a:r>
              <a:rPr lang="en" sz="1500">
                <a:solidFill>
                  <a:schemeClr val="dk2"/>
                </a:solidFill>
                <a:latin typeface="EB Garamond"/>
                <a:ea typeface="EB Garamond"/>
                <a:cs typeface="EB Garamond"/>
                <a:sym typeface="EB Garamond"/>
              </a:rPr>
              <a:t>Cost per Patient in Revenue leakage (derived from % of patients that Churn or leave Cedars)</a:t>
            </a:r>
            <a:endParaRPr sz="1500">
              <a:solidFill>
                <a:schemeClr val="dk2"/>
              </a:solidFill>
              <a:latin typeface="EB Garamond"/>
              <a:ea typeface="EB Garamond"/>
              <a:cs typeface="EB Garamond"/>
              <a:sym typeface="EB Garamond"/>
            </a:endParaRPr>
          </a:p>
          <a:p>
            <a:pPr indent="-323850" lvl="0" marL="457200" rtl="0" algn="l">
              <a:spcBef>
                <a:spcPts val="0"/>
              </a:spcBef>
              <a:spcAft>
                <a:spcPts val="0"/>
              </a:spcAft>
              <a:buClr>
                <a:schemeClr val="dk2"/>
              </a:buClr>
              <a:buSzPts val="1500"/>
              <a:buFont typeface="EB Garamond"/>
              <a:buAutoNum type="arabicPeriod"/>
            </a:pPr>
            <a:r>
              <a:rPr lang="en" sz="1500">
                <a:solidFill>
                  <a:schemeClr val="dk2"/>
                </a:solidFill>
                <a:latin typeface="EB Garamond"/>
                <a:ea typeface="EB Garamond"/>
                <a:cs typeface="EB Garamond"/>
                <a:sym typeface="EB Garamond"/>
              </a:rPr>
              <a:t>Scaling the number of Affiliates to alleviate the bottleneck </a:t>
            </a:r>
            <a:endParaRPr sz="1500">
              <a:solidFill>
                <a:schemeClr val="dk2"/>
              </a:solidFill>
              <a:latin typeface="EB Garamond"/>
              <a:ea typeface="EB Garamond"/>
              <a:cs typeface="EB Garamond"/>
              <a:sym typeface="EB Garamond"/>
            </a:endParaRPr>
          </a:p>
          <a:p>
            <a:pPr indent="-323850" lvl="0" marL="457200" rtl="0" algn="l">
              <a:spcBef>
                <a:spcPts val="0"/>
              </a:spcBef>
              <a:spcAft>
                <a:spcPts val="0"/>
              </a:spcAft>
              <a:buClr>
                <a:schemeClr val="dk2"/>
              </a:buClr>
              <a:buSzPts val="1500"/>
              <a:buFont typeface="EB Garamond"/>
              <a:buAutoNum type="arabicPeriod"/>
            </a:pPr>
            <a:r>
              <a:rPr lang="en" sz="1500">
                <a:solidFill>
                  <a:schemeClr val="dk2"/>
                </a:solidFill>
                <a:latin typeface="EB Garamond"/>
                <a:ea typeface="EB Garamond"/>
                <a:cs typeface="EB Garamond"/>
                <a:sym typeface="EB Garamond"/>
              </a:rPr>
              <a:t>Insurance aspects and how they </a:t>
            </a:r>
            <a:r>
              <a:rPr lang="en" sz="1500">
                <a:solidFill>
                  <a:schemeClr val="dk2"/>
                </a:solidFill>
                <a:latin typeface="EB Garamond"/>
                <a:ea typeface="EB Garamond"/>
                <a:cs typeface="EB Garamond"/>
                <a:sym typeface="EB Garamond"/>
              </a:rPr>
              <a:t>affect</a:t>
            </a:r>
            <a:r>
              <a:rPr lang="en" sz="1500">
                <a:solidFill>
                  <a:schemeClr val="dk2"/>
                </a:solidFill>
                <a:latin typeface="EB Garamond"/>
                <a:ea typeface="EB Garamond"/>
                <a:cs typeface="EB Garamond"/>
                <a:sym typeface="EB Garamond"/>
              </a:rPr>
              <a:t> patient flow </a:t>
            </a:r>
            <a:endParaRPr sz="1500">
              <a:solidFill>
                <a:schemeClr val="dk2"/>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65" name="Google Shape;65;p2" title="Low_Julia-015.jpg"/>
          <p:cNvPicPr preferRelativeResize="0"/>
          <p:nvPr/>
        </p:nvPicPr>
        <p:blipFill rotWithShape="1">
          <a:blip r:embed="rId3">
            <a:alphaModFix/>
          </a:blip>
          <a:srcRect b="0" l="17750" r="17750" t="0"/>
          <a:stretch/>
        </p:blipFill>
        <p:spPr>
          <a:xfrm>
            <a:off x="2621550" y="2869163"/>
            <a:ext cx="1143000" cy="1181100"/>
          </a:xfrm>
          <a:prstGeom prst="ellipse">
            <a:avLst/>
          </a:prstGeom>
          <a:noFill/>
          <a:ln>
            <a:noFill/>
          </a:ln>
        </p:spPr>
      </p:pic>
      <p:pic>
        <p:nvPicPr>
          <p:cNvPr id="66" name="Google Shape;66;p2" title="Screenshot 2025-10-13 at 2.47.13 PM.png"/>
          <p:cNvPicPr preferRelativeResize="0"/>
          <p:nvPr/>
        </p:nvPicPr>
        <p:blipFill rotWithShape="1">
          <a:blip r:embed="rId4">
            <a:alphaModFix/>
          </a:blip>
          <a:srcRect b="0" l="1616" r="1606" t="0"/>
          <a:stretch/>
        </p:blipFill>
        <p:spPr>
          <a:xfrm>
            <a:off x="1718800" y="1109100"/>
            <a:ext cx="1143000" cy="1181100"/>
          </a:xfrm>
          <a:prstGeom prst="ellipse">
            <a:avLst/>
          </a:prstGeom>
          <a:noFill/>
          <a:ln>
            <a:noFill/>
          </a:ln>
        </p:spPr>
      </p:pic>
      <p:pic>
        <p:nvPicPr>
          <p:cNvPr id="67" name="Google Shape;67;p2" title="Anderson MSBA Business Headshot.jpg"/>
          <p:cNvPicPr preferRelativeResize="0"/>
          <p:nvPr/>
        </p:nvPicPr>
        <p:blipFill rotWithShape="1">
          <a:blip r:embed="rId5">
            <a:alphaModFix/>
          </a:blip>
          <a:srcRect b="0" l="17750" r="17750" t="0"/>
          <a:stretch/>
        </p:blipFill>
        <p:spPr>
          <a:xfrm>
            <a:off x="5379450" y="2869175"/>
            <a:ext cx="1143000" cy="1181100"/>
          </a:xfrm>
          <a:prstGeom prst="ellipse">
            <a:avLst/>
          </a:prstGeom>
          <a:noFill/>
          <a:ln>
            <a:noFill/>
          </a:ln>
        </p:spPr>
      </p:pic>
      <p:pic>
        <p:nvPicPr>
          <p:cNvPr id="68" name="Google Shape;68;p2" title="Piedy_Pranav_MSBA.jpg"/>
          <p:cNvPicPr preferRelativeResize="0"/>
          <p:nvPr/>
        </p:nvPicPr>
        <p:blipFill rotWithShape="1">
          <a:blip r:embed="rId6">
            <a:alphaModFix/>
          </a:blip>
          <a:srcRect b="8231" l="23823" r="16987" t="0"/>
          <a:stretch/>
        </p:blipFill>
        <p:spPr>
          <a:xfrm>
            <a:off x="6282175" y="1094313"/>
            <a:ext cx="1143000" cy="1181100"/>
          </a:xfrm>
          <a:prstGeom prst="ellipse">
            <a:avLst/>
          </a:prstGeom>
          <a:noFill/>
          <a:ln>
            <a:noFill/>
          </a:ln>
        </p:spPr>
      </p:pic>
      <p:sp>
        <p:nvSpPr>
          <p:cNvPr id="69" name="Google Shape;69;p2"/>
          <p:cNvSpPr txBox="1"/>
          <p:nvPr/>
        </p:nvSpPr>
        <p:spPr>
          <a:xfrm>
            <a:off x="162700" y="148425"/>
            <a:ext cx="77031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i="0" lang="en" sz="2008" u="none" cap="none" strike="noStrike">
                <a:solidFill>
                  <a:srgbClr val="000000"/>
                </a:solidFill>
                <a:latin typeface="EB Garamond"/>
                <a:ea typeface="EB Garamond"/>
                <a:cs typeface="EB Garamond"/>
                <a:sym typeface="EB Garamond"/>
              </a:rPr>
              <a:t>Introducing the team</a:t>
            </a:r>
            <a:r>
              <a:rPr b="1" i="0" lang="en" sz="2008" u="none" cap="none" strike="noStrike">
                <a:solidFill>
                  <a:srgbClr val="1675C4"/>
                </a:solidFill>
                <a:latin typeface="EB Garamond"/>
                <a:ea typeface="EB Garamond"/>
                <a:cs typeface="EB Garamond"/>
                <a:sym typeface="EB Garamond"/>
              </a:rPr>
              <a:t> </a:t>
            </a:r>
            <a:r>
              <a:rPr b="1" i="0" lang="en" sz="2008" u="none" cap="none" strike="noStrike">
                <a:solidFill>
                  <a:srgbClr val="DC1F35"/>
                </a:solidFill>
                <a:latin typeface="EB Garamond"/>
                <a:ea typeface="EB Garamond"/>
                <a:cs typeface="EB Garamond"/>
                <a:sym typeface="EB Garamond"/>
              </a:rPr>
              <a:t>from </a:t>
            </a:r>
            <a:r>
              <a:rPr b="1" lang="en" sz="2008">
                <a:solidFill>
                  <a:srgbClr val="DC1F35"/>
                </a:solidFill>
                <a:latin typeface="EB Garamond"/>
                <a:ea typeface="EB Garamond"/>
                <a:cs typeface="EB Garamond"/>
                <a:sym typeface="EB Garamond"/>
              </a:rPr>
              <a:t>UCLA MSBA class of 2026</a:t>
            </a:r>
            <a:endParaRPr b="1" i="0" sz="2008" u="none" cap="none" strike="noStrike">
              <a:solidFill>
                <a:srgbClr val="DC1F35"/>
              </a:solidFill>
              <a:latin typeface="EB Garamond"/>
              <a:ea typeface="EB Garamond"/>
              <a:cs typeface="EB Garamond"/>
              <a:sym typeface="EB Garamond"/>
            </a:endParaRPr>
          </a:p>
        </p:txBody>
      </p:sp>
      <p:cxnSp>
        <p:nvCxnSpPr>
          <p:cNvPr id="70" name="Google Shape;70;p2"/>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71" name="Google Shape;71;p2"/>
          <p:cNvSpPr txBox="1"/>
          <p:nvPr/>
        </p:nvSpPr>
        <p:spPr>
          <a:xfrm>
            <a:off x="1482850" y="2289625"/>
            <a:ext cx="16149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lang="en" sz="1500">
                <a:latin typeface="EB Garamond"/>
                <a:ea typeface="EB Garamond"/>
                <a:cs typeface="EB Garamond"/>
                <a:sym typeface="EB Garamond"/>
              </a:rPr>
              <a:t>Mark Liu</a:t>
            </a:r>
            <a:endParaRPr b="1" i="0" sz="1500" u="none" cap="none" strike="noStrike">
              <a:solidFill>
                <a:srgbClr val="000000"/>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300"/>
              <a:buFont typeface="Arial"/>
              <a:buNone/>
            </a:pPr>
            <a:r>
              <a:t/>
            </a:r>
            <a:endParaRPr b="1" i="0" sz="1500" u="none" cap="none" strike="noStrike">
              <a:solidFill>
                <a:srgbClr val="000000"/>
              </a:solidFill>
              <a:latin typeface="EB Garamond"/>
              <a:ea typeface="EB Garamond"/>
              <a:cs typeface="EB Garamond"/>
              <a:sym typeface="EB Garamond"/>
            </a:endParaRPr>
          </a:p>
        </p:txBody>
      </p:sp>
      <p:sp>
        <p:nvSpPr>
          <p:cNvPr id="72" name="Google Shape;72;p2"/>
          <p:cNvSpPr txBox="1"/>
          <p:nvPr/>
        </p:nvSpPr>
        <p:spPr>
          <a:xfrm>
            <a:off x="6046250" y="2297525"/>
            <a:ext cx="16149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lang="en" sz="1500">
                <a:latin typeface="EB Garamond"/>
                <a:ea typeface="EB Garamond"/>
                <a:cs typeface="EB Garamond"/>
                <a:sym typeface="EB Garamond"/>
              </a:rPr>
              <a:t>Pranav Piedy</a:t>
            </a:r>
            <a:endParaRPr b="1" i="0" sz="1500" u="none" cap="none" strike="noStrike">
              <a:solidFill>
                <a:srgbClr val="000000"/>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300"/>
              <a:buFont typeface="Arial"/>
              <a:buNone/>
            </a:pPr>
            <a:r>
              <a:t/>
            </a:r>
            <a:endParaRPr b="1" i="0" sz="1500" u="none" cap="none" strike="noStrike">
              <a:solidFill>
                <a:srgbClr val="000000"/>
              </a:solidFill>
              <a:latin typeface="EB Garamond"/>
              <a:ea typeface="EB Garamond"/>
              <a:cs typeface="EB Garamond"/>
              <a:sym typeface="EB Garamond"/>
            </a:endParaRPr>
          </a:p>
        </p:txBody>
      </p:sp>
      <p:sp>
        <p:nvSpPr>
          <p:cNvPr id="73" name="Google Shape;73;p2"/>
          <p:cNvSpPr txBox="1"/>
          <p:nvPr/>
        </p:nvSpPr>
        <p:spPr>
          <a:xfrm>
            <a:off x="2385588" y="4038213"/>
            <a:ext cx="16149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lang="en" sz="1500">
                <a:latin typeface="EB Garamond"/>
                <a:ea typeface="EB Garamond"/>
                <a:cs typeface="EB Garamond"/>
                <a:sym typeface="EB Garamond"/>
              </a:rPr>
              <a:t>Julia Low</a:t>
            </a:r>
            <a:endParaRPr b="1" i="0" sz="1500" u="none" cap="none" strike="noStrike">
              <a:solidFill>
                <a:srgbClr val="000000"/>
              </a:solidFill>
              <a:latin typeface="EB Garamond"/>
              <a:ea typeface="EB Garamond"/>
              <a:cs typeface="EB Garamond"/>
              <a:sym typeface="EB Garamond"/>
            </a:endParaRPr>
          </a:p>
        </p:txBody>
      </p:sp>
      <p:sp>
        <p:nvSpPr>
          <p:cNvPr id="74" name="Google Shape;74;p2"/>
          <p:cNvSpPr txBox="1"/>
          <p:nvPr/>
        </p:nvSpPr>
        <p:spPr>
          <a:xfrm>
            <a:off x="5143500" y="4011438"/>
            <a:ext cx="16149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lang="en" sz="1500">
                <a:latin typeface="EB Garamond"/>
                <a:ea typeface="EB Garamond"/>
                <a:cs typeface="EB Garamond"/>
                <a:sym typeface="EB Garamond"/>
              </a:rPr>
              <a:t>Herui Song</a:t>
            </a:r>
            <a:endParaRPr b="1" i="0" sz="1500" u="none" cap="none" strike="noStrike">
              <a:solidFill>
                <a:srgbClr val="000000"/>
              </a:solidFill>
              <a:latin typeface="EB Garamond"/>
              <a:ea typeface="EB Garamond"/>
              <a:cs typeface="EB Garamond"/>
              <a:sym typeface="EB Garamond"/>
            </a:endParaRPr>
          </a:p>
        </p:txBody>
      </p:sp>
      <p:sp>
        <p:nvSpPr>
          <p:cNvPr id="75" name="Google Shape;75;p2"/>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76" name="Google Shape;76;p2"/>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77" name="Google Shape;77;p2" title="IMG_5428.jpeg"/>
          <p:cNvPicPr preferRelativeResize="0"/>
          <p:nvPr/>
        </p:nvPicPr>
        <p:blipFill rotWithShape="1">
          <a:blip r:embed="rId7">
            <a:alphaModFix/>
          </a:blip>
          <a:srcRect b="15796" l="24469" r="21105" t="-177"/>
          <a:stretch/>
        </p:blipFill>
        <p:spPr>
          <a:xfrm>
            <a:off x="4000500" y="1084488"/>
            <a:ext cx="1143000" cy="1181100"/>
          </a:xfrm>
          <a:prstGeom prst="ellipse">
            <a:avLst/>
          </a:prstGeom>
          <a:noFill/>
          <a:ln>
            <a:noFill/>
          </a:ln>
        </p:spPr>
      </p:pic>
      <p:sp>
        <p:nvSpPr>
          <p:cNvPr id="78" name="Google Shape;78;p2"/>
          <p:cNvSpPr txBox="1"/>
          <p:nvPr/>
        </p:nvSpPr>
        <p:spPr>
          <a:xfrm>
            <a:off x="3764550" y="2284163"/>
            <a:ext cx="1614900" cy="646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300"/>
              <a:buFont typeface="Arial"/>
              <a:buNone/>
            </a:pPr>
            <a:r>
              <a:rPr b="1" lang="en" sz="1500">
                <a:latin typeface="EB Garamond"/>
                <a:ea typeface="EB Garamond"/>
                <a:cs typeface="EB Garamond"/>
                <a:sym typeface="EB Garamond"/>
              </a:rPr>
              <a:t>Isabella Liu</a:t>
            </a:r>
            <a:endParaRPr b="1" i="0" sz="1500" u="none" cap="none" strike="noStrike">
              <a:solidFill>
                <a:srgbClr val="000000"/>
              </a:solidFill>
              <a:latin typeface="EB Garamond"/>
              <a:ea typeface="EB Garamond"/>
              <a:cs typeface="EB Garamond"/>
              <a:sym typeface="EB Garamond"/>
            </a:endParaRPr>
          </a:p>
          <a:p>
            <a:pPr indent="0" lvl="0" marL="0" marR="0" rtl="0" algn="ctr">
              <a:lnSpc>
                <a:spcPct val="100000"/>
              </a:lnSpc>
              <a:spcBef>
                <a:spcPts val="0"/>
              </a:spcBef>
              <a:spcAft>
                <a:spcPts val="0"/>
              </a:spcAft>
              <a:buClr>
                <a:srgbClr val="000000"/>
              </a:buClr>
              <a:buSzPts val="1300"/>
              <a:buFont typeface="Arial"/>
              <a:buNone/>
            </a:pPr>
            <a:r>
              <a:t/>
            </a:r>
            <a:endParaRPr b="1" i="0" sz="1500" u="none" cap="none" strike="noStrike">
              <a:solidFill>
                <a:srgbClr val="000000"/>
              </a:solidFill>
              <a:latin typeface="EB Garamond"/>
              <a:ea typeface="EB Garamond"/>
              <a:cs typeface="EB Garamond"/>
              <a:sym typeface="EB Garamond"/>
            </a:endParaRPr>
          </a:p>
        </p:txBody>
      </p:sp>
      <p:sp>
        <p:nvSpPr>
          <p:cNvPr id="79" name="Google Shape;79;p2"/>
          <p:cNvSpPr/>
          <p:nvPr/>
        </p:nvSpPr>
        <p:spPr>
          <a:xfrm>
            <a:off x="0" y="4765150"/>
            <a:ext cx="77469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pic>
        <p:nvPicPr>
          <p:cNvPr id="80" name="Google Shape;80;p2"/>
          <p:cNvPicPr preferRelativeResize="0"/>
          <p:nvPr/>
        </p:nvPicPr>
        <p:blipFill rotWithShape="1">
          <a:blip r:embed="rId8">
            <a:alphaModFix/>
          </a:blip>
          <a:srcRect b="26458" l="0" r="0" t="30476"/>
          <a:stretch/>
        </p:blipFill>
        <p:spPr>
          <a:xfrm>
            <a:off x="7746900" y="283776"/>
            <a:ext cx="1235550" cy="532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g3b7ac8a9630_0_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86" name="Google Shape;86;g3b7ac8a9630_0_37"/>
          <p:cNvSpPr txBox="1"/>
          <p:nvPr/>
        </p:nvSpPr>
        <p:spPr>
          <a:xfrm>
            <a:off x="162700" y="148425"/>
            <a:ext cx="77031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latin typeface="EB Garamond"/>
                <a:ea typeface="EB Garamond"/>
                <a:cs typeface="EB Garamond"/>
                <a:sym typeface="EB Garamond"/>
              </a:rPr>
              <a:t>Presentation </a:t>
            </a:r>
            <a:r>
              <a:rPr b="1" lang="en" sz="2008">
                <a:solidFill>
                  <a:srgbClr val="DC1F35"/>
                </a:solidFill>
                <a:latin typeface="EB Garamond"/>
                <a:ea typeface="EB Garamond"/>
                <a:cs typeface="EB Garamond"/>
                <a:sym typeface="EB Garamond"/>
              </a:rPr>
              <a:t>Agenda</a:t>
            </a:r>
            <a:endParaRPr b="1" i="0" sz="2008" u="none" cap="none" strike="noStrike">
              <a:solidFill>
                <a:srgbClr val="DC1F35"/>
              </a:solidFill>
              <a:latin typeface="EB Garamond"/>
              <a:ea typeface="EB Garamond"/>
              <a:cs typeface="EB Garamond"/>
              <a:sym typeface="EB Garamond"/>
            </a:endParaRPr>
          </a:p>
        </p:txBody>
      </p:sp>
      <p:cxnSp>
        <p:nvCxnSpPr>
          <p:cNvPr id="87" name="Google Shape;87;g3b7ac8a9630_0_37"/>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88" name="Google Shape;88;g3b7ac8a9630_0_37"/>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89" name="Google Shape;89;g3b7ac8a9630_0_37"/>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sp>
        <p:nvSpPr>
          <p:cNvPr id="90" name="Google Shape;90;g3b7ac8a9630_0_37"/>
          <p:cNvSpPr/>
          <p:nvPr/>
        </p:nvSpPr>
        <p:spPr>
          <a:xfrm>
            <a:off x="0" y="4765150"/>
            <a:ext cx="77469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pic>
        <p:nvPicPr>
          <p:cNvPr id="91" name="Google Shape;91;g3b7ac8a9630_0_37"/>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grpSp>
        <p:nvGrpSpPr>
          <p:cNvPr id="92" name="Google Shape;92;g3b7ac8a9630_0_37"/>
          <p:cNvGrpSpPr/>
          <p:nvPr/>
        </p:nvGrpSpPr>
        <p:grpSpPr>
          <a:xfrm>
            <a:off x="3355750" y="1194201"/>
            <a:ext cx="3447900" cy="3327962"/>
            <a:chOff x="3355750" y="1274863"/>
            <a:chExt cx="3447900" cy="3327962"/>
          </a:xfrm>
        </p:grpSpPr>
        <p:grpSp>
          <p:nvGrpSpPr>
            <p:cNvPr id="93" name="Google Shape;93;g3b7ac8a9630_0_37"/>
            <p:cNvGrpSpPr/>
            <p:nvPr/>
          </p:nvGrpSpPr>
          <p:grpSpPr>
            <a:xfrm>
              <a:off x="3355750" y="1274863"/>
              <a:ext cx="2961975" cy="2593762"/>
              <a:chOff x="3463750" y="1198175"/>
              <a:chExt cx="2961975" cy="2593762"/>
            </a:xfrm>
          </p:grpSpPr>
          <p:sp>
            <p:nvSpPr>
              <p:cNvPr id="94" name="Google Shape;94;g3b7ac8a9630_0_37"/>
              <p:cNvSpPr/>
              <p:nvPr/>
            </p:nvSpPr>
            <p:spPr>
              <a:xfrm>
                <a:off x="3463825" y="1367938"/>
                <a:ext cx="91500" cy="91500"/>
              </a:xfrm>
              <a:prstGeom prst="ellipse">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g3b7ac8a9630_0_37"/>
              <p:cNvSpPr txBox="1"/>
              <p:nvPr/>
            </p:nvSpPr>
            <p:spPr>
              <a:xfrm>
                <a:off x="3783625" y="1198175"/>
                <a:ext cx="21126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latin typeface="EB Garamond"/>
                    <a:ea typeface="EB Garamond"/>
                    <a:cs typeface="EB Garamond"/>
                    <a:sym typeface="EB Garamond"/>
                  </a:rPr>
                  <a:t>Problem &amp; Implications</a:t>
                </a:r>
                <a:endParaRPr b="1" i="0" sz="1500" u="none" cap="none" strike="noStrike">
                  <a:solidFill>
                    <a:srgbClr val="000000"/>
                  </a:solidFill>
                  <a:latin typeface="EB Garamond"/>
                  <a:ea typeface="EB Garamond"/>
                  <a:cs typeface="EB Garamond"/>
                  <a:sym typeface="EB Garamond"/>
                </a:endParaRPr>
              </a:p>
            </p:txBody>
          </p:sp>
          <p:sp>
            <p:nvSpPr>
              <p:cNvPr id="96" name="Google Shape;96;g3b7ac8a9630_0_37"/>
              <p:cNvSpPr txBox="1"/>
              <p:nvPr/>
            </p:nvSpPr>
            <p:spPr>
              <a:xfrm>
                <a:off x="3783625" y="1925850"/>
                <a:ext cx="26421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latin typeface="EB Garamond"/>
                    <a:ea typeface="EB Garamond"/>
                    <a:cs typeface="EB Garamond"/>
                    <a:sym typeface="EB Garamond"/>
                  </a:rPr>
                  <a:t>Diagnostics &amp; Solutions</a:t>
                </a:r>
                <a:endParaRPr b="1" i="0" sz="1500" u="none" cap="none" strike="noStrike">
                  <a:solidFill>
                    <a:srgbClr val="000000"/>
                  </a:solidFill>
                  <a:latin typeface="EB Garamond"/>
                  <a:ea typeface="EB Garamond"/>
                  <a:cs typeface="EB Garamond"/>
                  <a:sym typeface="EB Garamond"/>
                </a:endParaRPr>
              </a:p>
            </p:txBody>
          </p:sp>
          <p:cxnSp>
            <p:nvCxnSpPr>
              <p:cNvPr id="97" name="Google Shape;97;g3b7ac8a9630_0_37"/>
              <p:cNvCxnSpPr/>
              <p:nvPr/>
            </p:nvCxnSpPr>
            <p:spPr>
              <a:xfrm flipH="1" rot="10800000">
                <a:off x="3505447" y="1527221"/>
                <a:ext cx="3900" cy="509400"/>
              </a:xfrm>
              <a:prstGeom prst="straightConnector1">
                <a:avLst/>
              </a:prstGeom>
              <a:noFill/>
              <a:ln cap="flat" cmpd="sng" w="19050">
                <a:solidFill>
                  <a:srgbClr val="DC1F35"/>
                </a:solidFill>
                <a:prstDash val="solid"/>
                <a:round/>
                <a:headEnd len="sm" w="sm" type="none"/>
                <a:tailEnd len="sm" w="sm" type="none"/>
              </a:ln>
            </p:spPr>
          </p:cxnSp>
          <p:sp>
            <p:nvSpPr>
              <p:cNvPr id="98" name="Google Shape;98;g3b7ac8a9630_0_37"/>
              <p:cNvSpPr/>
              <p:nvPr/>
            </p:nvSpPr>
            <p:spPr>
              <a:xfrm>
                <a:off x="3463825" y="2095650"/>
                <a:ext cx="91500" cy="91500"/>
              </a:xfrm>
              <a:prstGeom prst="ellipse">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3b7ac8a9630_0_37"/>
              <p:cNvSpPr/>
              <p:nvPr/>
            </p:nvSpPr>
            <p:spPr>
              <a:xfrm>
                <a:off x="3463750" y="2823350"/>
                <a:ext cx="91500" cy="91500"/>
              </a:xfrm>
              <a:prstGeom prst="ellipse">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3b7ac8a9630_0_37"/>
              <p:cNvSpPr txBox="1"/>
              <p:nvPr/>
            </p:nvSpPr>
            <p:spPr>
              <a:xfrm>
                <a:off x="3783650" y="2653525"/>
                <a:ext cx="21126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solidFill>
                      <a:schemeClr val="dk1"/>
                    </a:solidFill>
                    <a:latin typeface="EB Garamond"/>
                    <a:ea typeface="EB Garamond"/>
                    <a:cs typeface="EB Garamond"/>
                    <a:sym typeface="EB Garamond"/>
                  </a:rPr>
                  <a:t>Implementation</a:t>
                </a:r>
                <a:endParaRPr b="1" i="0" sz="1500" u="none" cap="none" strike="noStrike">
                  <a:solidFill>
                    <a:srgbClr val="000000"/>
                  </a:solidFill>
                  <a:latin typeface="EB Garamond"/>
                  <a:ea typeface="EB Garamond"/>
                  <a:cs typeface="EB Garamond"/>
                  <a:sym typeface="EB Garamond"/>
                </a:endParaRPr>
              </a:p>
            </p:txBody>
          </p:sp>
          <p:cxnSp>
            <p:nvCxnSpPr>
              <p:cNvPr id="101" name="Google Shape;101;g3b7ac8a9630_0_37"/>
              <p:cNvCxnSpPr/>
              <p:nvPr/>
            </p:nvCxnSpPr>
            <p:spPr>
              <a:xfrm flipH="1" rot="10800000">
                <a:off x="3506547" y="2258021"/>
                <a:ext cx="3900" cy="509400"/>
              </a:xfrm>
              <a:prstGeom prst="straightConnector1">
                <a:avLst/>
              </a:prstGeom>
              <a:noFill/>
              <a:ln cap="flat" cmpd="sng" w="19050">
                <a:solidFill>
                  <a:srgbClr val="DC1F35"/>
                </a:solidFill>
                <a:prstDash val="solid"/>
                <a:round/>
                <a:headEnd len="sm" w="sm" type="none"/>
                <a:tailEnd len="sm" w="sm" type="none"/>
              </a:ln>
            </p:spPr>
          </p:cxnSp>
          <p:sp>
            <p:nvSpPr>
              <p:cNvPr id="102" name="Google Shape;102;g3b7ac8a9630_0_37"/>
              <p:cNvSpPr txBox="1"/>
              <p:nvPr/>
            </p:nvSpPr>
            <p:spPr>
              <a:xfrm>
                <a:off x="3783625" y="3376437"/>
                <a:ext cx="23019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latin typeface="EB Garamond"/>
                    <a:ea typeface="EB Garamond"/>
                    <a:cs typeface="EB Garamond"/>
                    <a:sym typeface="EB Garamond"/>
                  </a:rPr>
                  <a:t>Success Metrics </a:t>
                </a:r>
                <a:endParaRPr b="1" i="0" sz="1500" u="none" cap="none" strike="noStrike">
                  <a:solidFill>
                    <a:srgbClr val="000000"/>
                  </a:solidFill>
                  <a:latin typeface="EB Garamond"/>
                  <a:ea typeface="EB Garamond"/>
                  <a:cs typeface="EB Garamond"/>
                  <a:sym typeface="EB Garamond"/>
                </a:endParaRPr>
              </a:p>
            </p:txBody>
          </p:sp>
          <p:cxnSp>
            <p:nvCxnSpPr>
              <p:cNvPr id="103" name="Google Shape;103;g3b7ac8a9630_0_37"/>
              <p:cNvCxnSpPr/>
              <p:nvPr/>
            </p:nvCxnSpPr>
            <p:spPr>
              <a:xfrm flipH="1" rot="10800000">
                <a:off x="3505447" y="2977796"/>
                <a:ext cx="3900" cy="509400"/>
              </a:xfrm>
              <a:prstGeom prst="straightConnector1">
                <a:avLst/>
              </a:prstGeom>
              <a:noFill/>
              <a:ln cap="flat" cmpd="sng" w="19050">
                <a:solidFill>
                  <a:srgbClr val="DC1F35"/>
                </a:solidFill>
                <a:prstDash val="solid"/>
                <a:round/>
                <a:headEnd len="sm" w="sm" type="none"/>
                <a:tailEnd len="sm" w="sm" type="none"/>
              </a:ln>
            </p:spPr>
          </p:cxnSp>
          <p:sp>
            <p:nvSpPr>
              <p:cNvPr id="104" name="Google Shape;104;g3b7ac8a9630_0_37"/>
              <p:cNvSpPr/>
              <p:nvPr/>
            </p:nvSpPr>
            <p:spPr>
              <a:xfrm>
                <a:off x="3463825" y="3546225"/>
                <a:ext cx="91500" cy="91500"/>
              </a:xfrm>
              <a:prstGeom prst="ellipse">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5" name="Google Shape;105;g3b7ac8a9630_0_37"/>
            <p:cNvGrpSpPr/>
            <p:nvPr/>
          </p:nvGrpSpPr>
          <p:grpSpPr>
            <a:xfrm>
              <a:off x="3355750" y="3781159"/>
              <a:ext cx="3447900" cy="821666"/>
              <a:chOff x="3311350" y="3552071"/>
              <a:chExt cx="3447900" cy="821666"/>
            </a:xfrm>
          </p:grpSpPr>
          <p:sp>
            <p:nvSpPr>
              <p:cNvPr id="106" name="Google Shape;106;g3b7ac8a9630_0_37"/>
              <p:cNvSpPr txBox="1"/>
              <p:nvPr/>
            </p:nvSpPr>
            <p:spPr>
              <a:xfrm>
                <a:off x="3631150" y="3958237"/>
                <a:ext cx="3128100" cy="41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1" lang="en" sz="1500">
                    <a:latin typeface="EB Garamond"/>
                    <a:ea typeface="EB Garamond"/>
                    <a:cs typeface="EB Garamond"/>
                    <a:sym typeface="EB Garamond"/>
                  </a:rPr>
                  <a:t>Risks &amp; Other Considerations</a:t>
                </a:r>
                <a:endParaRPr b="1" i="0" sz="1500" u="none" cap="none" strike="noStrike">
                  <a:solidFill>
                    <a:srgbClr val="000000"/>
                  </a:solidFill>
                  <a:latin typeface="EB Garamond"/>
                  <a:ea typeface="EB Garamond"/>
                  <a:cs typeface="EB Garamond"/>
                  <a:sym typeface="EB Garamond"/>
                </a:endParaRPr>
              </a:p>
            </p:txBody>
          </p:sp>
          <p:cxnSp>
            <p:nvCxnSpPr>
              <p:cNvPr id="107" name="Google Shape;107;g3b7ac8a9630_0_37"/>
              <p:cNvCxnSpPr/>
              <p:nvPr/>
            </p:nvCxnSpPr>
            <p:spPr>
              <a:xfrm flipH="1" rot="10800000">
                <a:off x="3352972" y="3552071"/>
                <a:ext cx="3900" cy="509400"/>
              </a:xfrm>
              <a:prstGeom prst="straightConnector1">
                <a:avLst/>
              </a:prstGeom>
              <a:noFill/>
              <a:ln cap="flat" cmpd="sng" w="19050">
                <a:solidFill>
                  <a:srgbClr val="DC1F35"/>
                </a:solidFill>
                <a:prstDash val="solid"/>
                <a:round/>
                <a:headEnd len="sm" w="sm" type="none"/>
                <a:tailEnd len="sm" w="sm" type="none"/>
              </a:ln>
            </p:spPr>
          </p:cxnSp>
          <p:sp>
            <p:nvSpPr>
              <p:cNvPr id="108" name="Google Shape;108;g3b7ac8a9630_0_37"/>
              <p:cNvSpPr/>
              <p:nvPr/>
            </p:nvSpPr>
            <p:spPr>
              <a:xfrm>
                <a:off x="3311350" y="4120237"/>
                <a:ext cx="91500" cy="91500"/>
              </a:xfrm>
              <a:prstGeom prst="ellipse">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3b7ac8a9630_0_85"/>
          <p:cNvSpPr txBox="1"/>
          <p:nvPr/>
        </p:nvSpPr>
        <p:spPr>
          <a:xfrm>
            <a:off x="162700" y="148425"/>
            <a:ext cx="77031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i="0" lang="en" sz="2008" u="none" cap="none" strike="noStrike">
                <a:solidFill>
                  <a:schemeClr val="dk1"/>
                </a:solidFill>
                <a:latin typeface="EB Garamond"/>
                <a:ea typeface="EB Garamond"/>
                <a:cs typeface="EB Garamond"/>
                <a:sym typeface="EB Garamond"/>
              </a:rPr>
              <a:t>This is </a:t>
            </a:r>
            <a:r>
              <a:rPr b="1" lang="en" sz="2008">
                <a:solidFill>
                  <a:srgbClr val="DC1F35"/>
                </a:solidFill>
                <a:latin typeface="EB Garamond"/>
                <a:ea typeface="EB Garamond"/>
                <a:cs typeface="EB Garamond"/>
                <a:sym typeface="EB Garamond"/>
              </a:rPr>
              <a:t>Emma</a:t>
            </a:r>
            <a:r>
              <a:rPr b="1" lang="en" sz="2008">
                <a:solidFill>
                  <a:schemeClr val="dk1"/>
                </a:solidFill>
                <a:latin typeface="EB Garamond"/>
                <a:ea typeface="EB Garamond"/>
                <a:cs typeface="EB Garamond"/>
                <a:sym typeface="EB Garamond"/>
              </a:rPr>
              <a:t>, an LA resident with a history of asthma and migraines, and have recently noticed worsening fatigue and sleep issues</a:t>
            </a:r>
            <a:endParaRPr b="1" i="0" sz="2008" u="none" cap="none" strike="noStrike">
              <a:solidFill>
                <a:schemeClr val="dk1"/>
              </a:solidFill>
              <a:latin typeface="EB Garamond"/>
              <a:ea typeface="EB Garamond"/>
              <a:cs typeface="EB Garamond"/>
              <a:sym typeface="EB Garamond"/>
            </a:endParaRPr>
          </a:p>
        </p:txBody>
      </p:sp>
      <p:sp>
        <p:nvSpPr>
          <p:cNvPr id="114" name="Google Shape;114;g3b7ac8a9630_0_85"/>
          <p:cNvSpPr/>
          <p:nvPr/>
        </p:nvSpPr>
        <p:spPr>
          <a:xfrm>
            <a:off x="3593500" y="1547363"/>
            <a:ext cx="159900" cy="152400"/>
          </a:xfrm>
          <a:prstGeom prst="rect">
            <a:avLst/>
          </a:prstGeom>
          <a:solidFill>
            <a:srgbClr val="DC1F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g3b7ac8a9630_0_85"/>
          <p:cNvSpPr/>
          <p:nvPr/>
        </p:nvSpPr>
        <p:spPr>
          <a:xfrm>
            <a:off x="3593463" y="2239113"/>
            <a:ext cx="159900" cy="152400"/>
          </a:xfrm>
          <a:prstGeom prst="rect">
            <a:avLst/>
          </a:prstGeom>
          <a:solidFill>
            <a:srgbClr val="DC1F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g3b7ac8a9630_0_85"/>
          <p:cNvSpPr/>
          <p:nvPr/>
        </p:nvSpPr>
        <p:spPr>
          <a:xfrm>
            <a:off x="3593513" y="3594313"/>
            <a:ext cx="5025300" cy="738900"/>
          </a:xfrm>
          <a:prstGeom prst="rect">
            <a:avLst/>
          </a:prstGeom>
          <a:solidFill>
            <a:srgbClr val="59595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chemeClr val="lt1"/>
                </a:solidFill>
                <a:latin typeface="EB Garamond"/>
                <a:ea typeface="EB Garamond"/>
                <a:cs typeface="EB Garamond"/>
                <a:sym typeface="EB Garamond"/>
              </a:rPr>
              <a:t>While Emma is a fictional profile</a:t>
            </a:r>
            <a:r>
              <a:rPr b="1" lang="en" sz="1300">
                <a:solidFill>
                  <a:schemeClr val="lt1"/>
                </a:solidFill>
                <a:latin typeface="EB Garamond"/>
                <a:ea typeface="EB Garamond"/>
                <a:cs typeface="EB Garamond"/>
                <a:sym typeface="EB Garamond"/>
              </a:rPr>
              <a:t>, thousands of patients are like Emma—</a:t>
            </a:r>
            <a:r>
              <a:rPr lang="en" sz="1300">
                <a:solidFill>
                  <a:schemeClr val="lt1"/>
                </a:solidFill>
                <a:latin typeface="EB Garamond"/>
                <a:ea typeface="EB Garamond"/>
                <a:cs typeface="EB Garamond"/>
                <a:sym typeface="EB Garamond"/>
              </a:rPr>
              <a:t>looking for care at the right time and in the right place, but getting </a:t>
            </a:r>
            <a:r>
              <a:rPr b="1" lang="en" sz="1300">
                <a:solidFill>
                  <a:schemeClr val="lt1"/>
                </a:solidFill>
                <a:latin typeface="EB Garamond"/>
                <a:ea typeface="EB Garamond"/>
                <a:cs typeface="EB Garamond"/>
                <a:sym typeface="EB Garamond"/>
              </a:rPr>
              <a:t>stuck in a system that’s hard to navigate and slow to access</a:t>
            </a:r>
            <a:endParaRPr b="1" i="0" sz="1300" u="none" cap="none" strike="noStrike">
              <a:solidFill>
                <a:schemeClr val="lt1"/>
              </a:solidFill>
              <a:latin typeface="EB Garamond"/>
              <a:ea typeface="EB Garamond"/>
              <a:cs typeface="EB Garamond"/>
              <a:sym typeface="EB Garamond"/>
            </a:endParaRPr>
          </a:p>
        </p:txBody>
      </p:sp>
      <p:sp>
        <p:nvSpPr>
          <p:cNvPr id="117" name="Google Shape;117;g3b7ac8a9630_0_85"/>
          <p:cNvSpPr txBox="1"/>
          <p:nvPr/>
        </p:nvSpPr>
        <p:spPr>
          <a:xfrm>
            <a:off x="3790775" y="1254113"/>
            <a:ext cx="4827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en" sz="1200">
                <a:latin typeface="EB Garamond"/>
                <a:ea typeface="EB Garamond"/>
                <a:cs typeface="EB Garamond"/>
                <a:sym typeface="EB Garamond"/>
              </a:rPr>
              <a:t>Emma tries to book a primary care visit for fatigue and sleep. The earliest available appointment at her clinic is 5–6 weeks out. The only available times are mid-day (she can’t take time off work easily).</a:t>
            </a:r>
            <a:endParaRPr b="1" i="0" sz="1200" u="none" cap="none" strike="noStrike">
              <a:solidFill>
                <a:srgbClr val="00579B"/>
              </a:solidFill>
              <a:latin typeface="EB Garamond"/>
              <a:ea typeface="EB Garamond"/>
              <a:cs typeface="EB Garamond"/>
              <a:sym typeface="EB Garamond"/>
            </a:endParaRPr>
          </a:p>
        </p:txBody>
      </p:sp>
      <p:sp>
        <p:nvSpPr>
          <p:cNvPr id="118" name="Google Shape;118;g3b7ac8a9630_0_85"/>
          <p:cNvSpPr/>
          <p:nvPr/>
        </p:nvSpPr>
        <p:spPr>
          <a:xfrm>
            <a:off x="3593500" y="2930863"/>
            <a:ext cx="159900" cy="152400"/>
          </a:xfrm>
          <a:prstGeom prst="rect">
            <a:avLst/>
          </a:prstGeom>
          <a:solidFill>
            <a:srgbClr val="DC1F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g3b7ac8a9630_0_85"/>
          <p:cNvSpPr/>
          <p:nvPr/>
        </p:nvSpPr>
        <p:spPr>
          <a:xfrm>
            <a:off x="525188" y="1346512"/>
            <a:ext cx="2665800" cy="2982900"/>
          </a:xfrm>
          <a:prstGeom prst="rect">
            <a:avLst/>
          </a:prstGeom>
          <a:solidFill>
            <a:srgbClr val="DC1F35">
              <a:alpha val="5000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0" name="Google Shape;120;g3b7ac8a9630_0_85"/>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121" name="Google Shape;121;g3b7ac8a9630_0_85"/>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22" name="Google Shape;122;g3b7ac8a9630_0_85"/>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123" name="Google Shape;123;g3b7ac8a9630_0_85"/>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pic>
        <p:nvPicPr>
          <p:cNvPr descr="birthday related girl or avatar with cooked look and stylish dress vector in flat style, (Provided by Getty Images)" id="124" name="Google Shape;124;g3b7ac8a9630_0_85"/>
          <p:cNvPicPr preferRelativeResize="0"/>
          <p:nvPr/>
        </p:nvPicPr>
        <p:blipFill>
          <a:blip r:embed="rId4">
            <a:alphaModFix/>
          </a:blip>
          <a:stretch>
            <a:fillRect/>
          </a:stretch>
        </p:blipFill>
        <p:spPr>
          <a:xfrm>
            <a:off x="661175" y="1514700"/>
            <a:ext cx="2393825" cy="2393825"/>
          </a:xfrm>
          <a:prstGeom prst="rect">
            <a:avLst/>
          </a:prstGeom>
          <a:noFill/>
          <a:ln>
            <a:noFill/>
          </a:ln>
        </p:spPr>
      </p:pic>
      <p:sp>
        <p:nvSpPr>
          <p:cNvPr id="125" name="Google Shape;125;g3b7ac8a9630_0_85"/>
          <p:cNvSpPr txBox="1"/>
          <p:nvPr/>
        </p:nvSpPr>
        <p:spPr>
          <a:xfrm>
            <a:off x="3790825" y="1945850"/>
            <a:ext cx="4827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en" sz="1200">
                <a:latin typeface="EB Garamond"/>
                <a:ea typeface="EB Garamond"/>
                <a:cs typeface="EB Garamond"/>
                <a:sym typeface="EB Garamond"/>
              </a:rPr>
              <a:t>Emma also wants to address migraines that are getting more frequent. She’s not sure if she needs primary care, neurology, imaging, or urgent care. She ends up scheduling multiple appointments “just in case,” which she later cancels.</a:t>
            </a:r>
            <a:endParaRPr sz="1200">
              <a:latin typeface="EB Garamond"/>
              <a:ea typeface="EB Garamond"/>
              <a:cs typeface="EB Garamond"/>
              <a:sym typeface="EB Garamond"/>
            </a:endParaRPr>
          </a:p>
        </p:txBody>
      </p:sp>
      <p:sp>
        <p:nvSpPr>
          <p:cNvPr id="126" name="Google Shape;126;g3b7ac8a9630_0_85"/>
          <p:cNvSpPr txBox="1"/>
          <p:nvPr/>
        </p:nvSpPr>
        <p:spPr>
          <a:xfrm>
            <a:off x="3790775" y="2637600"/>
            <a:ext cx="48279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en" sz="1200">
                <a:latin typeface="EB Garamond"/>
                <a:ea typeface="EB Garamond"/>
                <a:cs typeface="EB Garamond"/>
                <a:sym typeface="EB Garamond"/>
              </a:rPr>
              <a:t>One night, her asthma flares and she feels short of breath. Emma goes to the ED because it’s within commutable distance, it’s the only place she knows she’ll be seen, and she doesn’t want to risk waiting.</a:t>
            </a:r>
            <a:endParaRPr sz="1200">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g3b7ac8a9630_0_161"/>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The demand &amp; supply mismatch and consequent diversion of traffic to ED have both </a:t>
            </a:r>
            <a:r>
              <a:rPr b="1" lang="en" sz="2008">
                <a:solidFill>
                  <a:srgbClr val="DC1F35"/>
                </a:solidFill>
                <a:latin typeface="EB Garamond"/>
                <a:ea typeface="EB Garamond"/>
                <a:cs typeface="EB Garamond"/>
                <a:sym typeface="EB Garamond"/>
              </a:rPr>
              <a:t>internal </a:t>
            </a:r>
            <a:r>
              <a:rPr b="1" lang="en" sz="2008">
                <a:solidFill>
                  <a:schemeClr val="dk1"/>
                </a:solidFill>
                <a:latin typeface="EB Garamond"/>
                <a:ea typeface="EB Garamond"/>
                <a:cs typeface="EB Garamond"/>
                <a:sym typeface="EB Garamond"/>
              </a:rPr>
              <a:t>and</a:t>
            </a:r>
            <a:r>
              <a:rPr b="1" lang="en" sz="2008">
                <a:solidFill>
                  <a:srgbClr val="DC1F35"/>
                </a:solidFill>
                <a:latin typeface="EB Garamond"/>
                <a:ea typeface="EB Garamond"/>
                <a:cs typeface="EB Garamond"/>
                <a:sym typeface="EB Garamond"/>
              </a:rPr>
              <a:t> external implications </a:t>
            </a:r>
            <a:r>
              <a:rPr b="1" lang="en" sz="2008">
                <a:solidFill>
                  <a:schemeClr val="dk1"/>
                </a:solidFill>
                <a:latin typeface="EB Garamond"/>
                <a:ea typeface="EB Garamond"/>
                <a:cs typeface="EB Garamond"/>
                <a:sym typeface="EB Garamond"/>
              </a:rPr>
              <a:t>for Cedars Sinai</a:t>
            </a:r>
            <a:endParaRPr b="1" i="0" sz="2008" u="none" cap="none" strike="noStrike">
              <a:solidFill>
                <a:schemeClr val="dk1"/>
              </a:solidFill>
              <a:latin typeface="EB Garamond"/>
              <a:ea typeface="EB Garamond"/>
              <a:cs typeface="EB Garamond"/>
              <a:sym typeface="EB Garamond"/>
            </a:endParaRPr>
          </a:p>
        </p:txBody>
      </p:sp>
      <p:cxnSp>
        <p:nvCxnSpPr>
          <p:cNvPr id="132" name="Google Shape;132;g3b7ac8a9630_0_161"/>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133" name="Google Shape;133;g3b7ac8a9630_0_161"/>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34" name="Google Shape;134;g3b7ac8a9630_0_161"/>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135" name="Google Shape;135;g3b7ac8a9630_0_161"/>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136" name="Google Shape;136;g3b7ac8a9630_0_161"/>
          <p:cNvSpPr txBox="1"/>
          <p:nvPr/>
        </p:nvSpPr>
        <p:spPr>
          <a:xfrm>
            <a:off x="1116163" y="1671869"/>
            <a:ext cx="3183300" cy="5850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500">
                <a:latin typeface="EB Garamond"/>
                <a:ea typeface="EB Garamond"/>
                <a:cs typeface="EB Garamond"/>
                <a:sym typeface="EB Garamond"/>
              </a:rPr>
              <a:t>Higher cost of care due to ED overload</a:t>
            </a:r>
            <a:endParaRPr i="0" sz="1500" u="none" cap="none" strike="noStrike">
              <a:solidFill>
                <a:srgbClr val="000000"/>
              </a:solidFill>
              <a:latin typeface="EB Garamond"/>
              <a:ea typeface="EB Garamond"/>
              <a:cs typeface="EB Garamond"/>
              <a:sym typeface="EB Garamond"/>
            </a:endParaRPr>
          </a:p>
        </p:txBody>
      </p:sp>
      <p:sp>
        <p:nvSpPr>
          <p:cNvPr id="137" name="Google Shape;137;g3b7ac8a9630_0_161"/>
          <p:cNvSpPr/>
          <p:nvPr/>
        </p:nvSpPr>
        <p:spPr>
          <a:xfrm>
            <a:off x="4838583" y="1670563"/>
            <a:ext cx="3182400" cy="587700"/>
          </a:xfrm>
          <a:prstGeom prst="rect">
            <a:avLst/>
          </a:prstGeom>
          <a:solidFill>
            <a:srgbClr val="D9D9D9"/>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200"/>
              <a:buFont typeface="Arial"/>
              <a:buNone/>
            </a:pPr>
            <a:r>
              <a:rPr lang="en" sz="1500">
                <a:solidFill>
                  <a:schemeClr val="dk1"/>
                </a:solidFill>
                <a:latin typeface="EB Garamond"/>
                <a:ea typeface="EB Garamond"/>
                <a:cs typeface="EB Garamond"/>
                <a:sym typeface="EB Garamond"/>
              </a:rPr>
              <a:t>Delayed healthcare access &amp; treatment</a:t>
            </a:r>
            <a:endParaRPr sz="1500">
              <a:latin typeface="EB Garamond"/>
              <a:ea typeface="EB Garamond"/>
              <a:cs typeface="EB Garamond"/>
              <a:sym typeface="EB Garamond"/>
            </a:endParaRPr>
          </a:p>
        </p:txBody>
      </p:sp>
      <p:sp>
        <p:nvSpPr>
          <p:cNvPr id="138" name="Google Shape;138;g3b7ac8a9630_0_161"/>
          <p:cNvSpPr/>
          <p:nvPr/>
        </p:nvSpPr>
        <p:spPr>
          <a:xfrm>
            <a:off x="4838115" y="2405244"/>
            <a:ext cx="3183300" cy="5865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500">
                <a:latin typeface="EB Garamond"/>
                <a:ea typeface="EB Garamond"/>
                <a:cs typeface="EB Garamond"/>
                <a:sym typeface="EB Garamond"/>
              </a:rPr>
              <a:t>Patient satisfaction &amp; </a:t>
            </a:r>
            <a:r>
              <a:rPr lang="en" sz="1500">
                <a:solidFill>
                  <a:schemeClr val="dk1"/>
                </a:solidFill>
                <a:latin typeface="EB Garamond"/>
                <a:ea typeface="EB Garamond"/>
                <a:cs typeface="EB Garamond"/>
                <a:sym typeface="EB Garamond"/>
              </a:rPr>
              <a:t>p</a:t>
            </a:r>
            <a:r>
              <a:rPr lang="en" sz="1500">
                <a:solidFill>
                  <a:schemeClr val="dk1"/>
                </a:solidFill>
                <a:latin typeface="EB Garamond"/>
                <a:ea typeface="EB Garamond"/>
                <a:cs typeface="EB Garamond"/>
                <a:sym typeface="EB Garamond"/>
              </a:rPr>
              <a:t>ublic reputation</a:t>
            </a:r>
            <a:endParaRPr i="0" sz="1500" u="none" cap="none" strike="noStrike">
              <a:solidFill>
                <a:srgbClr val="000000"/>
              </a:solidFill>
              <a:latin typeface="EB Garamond"/>
              <a:ea typeface="EB Garamond"/>
              <a:cs typeface="EB Garamond"/>
              <a:sym typeface="EB Garamond"/>
            </a:endParaRPr>
          </a:p>
        </p:txBody>
      </p:sp>
      <p:sp>
        <p:nvSpPr>
          <p:cNvPr id="139" name="Google Shape;139;g3b7ac8a9630_0_161"/>
          <p:cNvSpPr/>
          <p:nvPr/>
        </p:nvSpPr>
        <p:spPr>
          <a:xfrm>
            <a:off x="4838140" y="3138707"/>
            <a:ext cx="3183300" cy="5865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500">
                <a:latin typeface="EB Garamond"/>
                <a:ea typeface="EB Garamond"/>
                <a:cs typeface="EB Garamond"/>
                <a:sym typeface="EB Garamond"/>
              </a:rPr>
              <a:t>State &amp; payer access requirements</a:t>
            </a:r>
            <a:endParaRPr i="0" sz="1500" u="none" cap="none" strike="noStrike">
              <a:solidFill>
                <a:srgbClr val="000000"/>
              </a:solidFill>
              <a:latin typeface="EB Garamond"/>
              <a:ea typeface="EB Garamond"/>
              <a:cs typeface="EB Garamond"/>
              <a:sym typeface="EB Garamond"/>
            </a:endParaRPr>
          </a:p>
        </p:txBody>
      </p:sp>
      <p:sp>
        <p:nvSpPr>
          <p:cNvPr id="140" name="Google Shape;140;g3b7ac8a9630_0_161"/>
          <p:cNvSpPr txBox="1"/>
          <p:nvPr/>
        </p:nvSpPr>
        <p:spPr>
          <a:xfrm>
            <a:off x="1117888" y="3146250"/>
            <a:ext cx="3183300" cy="5865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500">
                <a:latin typeface="EB Garamond"/>
                <a:ea typeface="EB Garamond"/>
                <a:cs typeface="EB Garamond"/>
                <a:sym typeface="EB Garamond"/>
              </a:rPr>
              <a:t>Revenue loss due to patients switching to other healthcare providers</a:t>
            </a:r>
            <a:endParaRPr i="0" sz="1500" u="none" cap="none" strike="noStrike">
              <a:solidFill>
                <a:srgbClr val="000000"/>
              </a:solidFill>
              <a:latin typeface="EB Garamond"/>
              <a:ea typeface="EB Garamond"/>
              <a:cs typeface="EB Garamond"/>
              <a:sym typeface="EB Garamond"/>
            </a:endParaRPr>
          </a:p>
        </p:txBody>
      </p:sp>
      <p:sp>
        <p:nvSpPr>
          <p:cNvPr id="141" name="Google Shape;141;g3b7ac8a9630_0_161"/>
          <p:cNvSpPr txBox="1"/>
          <p:nvPr/>
        </p:nvSpPr>
        <p:spPr>
          <a:xfrm>
            <a:off x="1116165" y="2409060"/>
            <a:ext cx="3183300" cy="585000"/>
          </a:xfrm>
          <a:prstGeom prst="rect">
            <a:avLst/>
          </a:prstGeom>
          <a:solidFill>
            <a:srgbClr val="D9D9D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1500">
                <a:latin typeface="EB Garamond"/>
                <a:ea typeface="EB Garamond"/>
                <a:cs typeface="EB Garamond"/>
                <a:sym typeface="EB Garamond"/>
              </a:rPr>
              <a:t>Clinicians and healthcare workers satisfaction &amp; churn</a:t>
            </a:r>
            <a:endParaRPr i="0" sz="1500" u="none" cap="none" strike="noStrike">
              <a:solidFill>
                <a:srgbClr val="000000"/>
              </a:solidFill>
              <a:latin typeface="EB Garamond"/>
              <a:ea typeface="EB Garamond"/>
              <a:cs typeface="EB Garamond"/>
              <a:sym typeface="EB Garamond"/>
            </a:endParaRPr>
          </a:p>
        </p:txBody>
      </p:sp>
      <p:sp>
        <p:nvSpPr>
          <p:cNvPr id="142" name="Google Shape;142;g3b7ac8a9630_0_161"/>
          <p:cNvSpPr txBox="1"/>
          <p:nvPr/>
        </p:nvSpPr>
        <p:spPr>
          <a:xfrm>
            <a:off x="1322927" y="1104163"/>
            <a:ext cx="27732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n" sz="1500">
                <a:latin typeface="EB Garamond"/>
                <a:ea typeface="EB Garamond"/>
                <a:cs typeface="EB Garamond"/>
                <a:sym typeface="EB Garamond"/>
              </a:rPr>
              <a:t>Internal</a:t>
            </a:r>
            <a:endParaRPr b="1" i="0" sz="1500" u="none" cap="none" strike="noStrike">
              <a:solidFill>
                <a:srgbClr val="000000"/>
              </a:solidFill>
              <a:latin typeface="EB Garamond"/>
              <a:ea typeface="EB Garamond"/>
              <a:cs typeface="EB Garamond"/>
              <a:sym typeface="EB Garamond"/>
            </a:endParaRPr>
          </a:p>
        </p:txBody>
      </p:sp>
      <p:sp>
        <p:nvSpPr>
          <p:cNvPr id="143" name="Google Shape;143;g3b7ac8a9630_0_161"/>
          <p:cNvSpPr txBox="1"/>
          <p:nvPr/>
        </p:nvSpPr>
        <p:spPr>
          <a:xfrm>
            <a:off x="5018827" y="1108082"/>
            <a:ext cx="28854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n" sz="1500">
                <a:latin typeface="EB Garamond"/>
                <a:ea typeface="EB Garamond"/>
                <a:cs typeface="EB Garamond"/>
                <a:sym typeface="EB Garamond"/>
              </a:rPr>
              <a:t>External</a:t>
            </a:r>
            <a:endParaRPr b="1" i="0" sz="1500" u="none" cap="none" strike="noStrike">
              <a:solidFill>
                <a:srgbClr val="000000"/>
              </a:solidFill>
              <a:latin typeface="EB Garamond"/>
              <a:ea typeface="EB Garamond"/>
              <a:cs typeface="EB Garamond"/>
              <a:sym typeface="EB Garamond"/>
            </a:endParaRPr>
          </a:p>
        </p:txBody>
      </p:sp>
      <p:cxnSp>
        <p:nvCxnSpPr>
          <p:cNvPr id="144" name="Google Shape;144;g3b7ac8a9630_0_161"/>
          <p:cNvCxnSpPr/>
          <p:nvPr/>
        </p:nvCxnSpPr>
        <p:spPr>
          <a:xfrm>
            <a:off x="1117785" y="1448863"/>
            <a:ext cx="3183300" cy="9600"/>
          </a:xfrm>
          <a:prstGeom prst="straightConnector1">
            <a:avLst/>
          </a:prstGeom>
          <a:noFill/>
          <a:ln cap="flat" cmpd="sng" w="19050">
            <a:solidFill>
              <a:srgbClr val="595959"/>
            </a:solidFill>
            <a:prstDash val="solid"/>
            <a:round/>
            <a:headEnd len="sm" w="sm" type="none"/>
            <a:tailEnd len="sm" w="sm" type="none"/>
          </a:ln>
        </p:spPr>
      </p:cxnSp>
      <p:cxnSp>
        <p:nvCxnSpPr>
          <p:cNvPr id="145" name="Google Shape;145;g3b7ac8a9630_0_161"/>
          <p:cNvCxnSpPr/>
          <p:nvPr/>
        </p:nvCxnSpPr>
        <p:spPr>
          <a:xfrm>
            <a:off x="4838118" y="1452305"/>
            <a:ext cx="3183300" cy="2700"/>
          </a:xfrm>
          <a:prstGeom prst="straightConnector1">
            <a:avLst/>
          </a:prstGeom>
          <a:noFill/>
          <a:ln cap="flat" cmpd="sng" w="19050">
            <a:solidFill>
              <a:srgbClr val="595959"/>
            </a:solidFill>
            <a:prstDash val="solid"/>
            <a:round/>
            <a:headEnd len="sm" w="sm" type="none"/>
            <a:tailEnd len="sm" w="sm" type="none"/>
          </a:ln>
        </p:spPr>
      </p:cxnSp>
      <p:sp>
        <p:nvSpPr>
          <p:cNvPr id="146" name="Google Shape;146;g3b7ac8a9630_0_161"/>
          <p:cNvSpPr/>
          <p:nvPr/>
        </p:nvSpPr>
        <p:spPr>
          <a:xfrm>
            <a:off x="2438050" y="3944675"/>
            <a:ext cx="5589900" cy="532200"/>
          </a:xfrm>
          <a:prstGeom prst="rect">
            <a:avLst/>
          </a:prstGeom>
          <a:solidFill>
            <a:schemeClr val="lt1"/>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chemeClr val="dk1"/>
                </a:solidFill>
                <a:latin typeface="EB Garamond"/>
                <a:ea typeface="EB Garamond"/>
                <a:cs typeface="EB Garamond"/>
                <a:sym typeface="EB Garamond"/>
              </a:rPr>
              <a:t>The network’s current situation poses financial &amp; strategic implications, clinical safety implications, workforce implications, as well as legal &amp; compliance implications</a:t>
            </a:r>
            <a:endParaRPr b="1" i="0" sz="1300" u="none" cap="none" strike="noStrike">
              <a:solidFill>
                <a:schemeClr val="dk1"/>
              </a:solidFill>
              <a:latin typeface="EB Garamond"/>
              <a:ea typeface="EB Garamond"/>
              <a:cs typeface="EB Garamond"/>
              <a:sym typeface="EB Garamond"/>
            </a:endParaRPr>
          </a:p>
        </p:txBody>
      </p:sp>
      <p:sp>
        <p:nvSpPr>
          <p:cNvPr id="147" name="Google Shape;147;g3b7ac8a9630_0_161"/>
          <p:cNvSpPr/>
          <p:nvPr/>
        </p:nvSpPr>
        <p:spPr>
          <a:xfrm>
            <a:off x="1116175" y="3944625"/>
            <a:ext cx="1320300" cy="5322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en" sz="1300">
                <a:solidFill>
                  <a:schemeClr val="lt1"/>
                </a:solidFill>
                <a:latin typeface="EB Garamond SemiBold"/>
                <a:ea typeface="EB Garamond SemiBold"/>
                <a:cs typeface="EB Garamond SemiBold"/>
                <a:sym typeface="EB Garamond SemiBold"/>
              </a:rPr>
              <a:t>Executive Summary</a:t>
            </a:r>
            <a:endParaRPr i="0" sz="1300" u="none" cap="none" strike="noStrike">
              <a:solidFill>
                <a:schemeClr val="lt1"/>
              </a:solidFill>
              <a:latin typeface="EB Garamond SemiBold"/>
              <a:ea typeface="EB Garamond SemiBold"/>
              <a:cs typeface="EB Garamond SemiBold"/>
              <a:sym typeface="EB Garamond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grpSp>
        <p:nvGrpSpPr>
          <p:cNvPr id="152" name="Google Shape;152;g3b7ac8a9630_0_180"/>
          <p:cNvGrpSpPr/>
          <p:nvPr/>
        </p:nvGrpSpPr>
        <p:grpSpPr>
          <a:xfrm rot="-5400000">
            <a:off x="2468436" y="3571628"/>
            <a:ext cx="69004" cy="373814"/>
            <a:chOff x="2070100" y="2563700"/>
            <a:chExt cx="92400" cy="411825"/>
          </a:xfrm>
        </p:grpSpPr>
        <p:cxnSp>
          <p:nvCxnSpPr>
            <p:cNvPr id="153" name="Google Shape;153;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54" name="Google Shape;154;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grpSp>
        <p:nvGrpSpPr>
          <p:cNvPr id="155" name="Google Shape;155;g3b7ac8a9630_0_180"/>
          <p:cNvGrpSpPr/>
          <p:nvPr/>
        </p:nvGrpSpPr>
        <p:grpSpPr>
          <a:xfrm rot="-5400000">
            <a:off x="2475795" y="1859159"/>
            <a:ext cx="68995" cy="373814"/>
            <a:chOff x="2070100" y="2563700"/>
            <a:chExt cx="92400" cy="411825"/>
          </a:xfrm>
        </p:grpSpPr>
        <p:cxnSp>
          <p:nvCxnSpPr>
            <p:cNvPr id="156" name="Google Shape;156;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57" name="Google Shape;157;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grpSp>
        <p:nvGrpSpPr>
          <p:cNvPr id="158" name="Google Shape;158;g3b7ac8a9630_0_180"/>
          <p:cNvGrpSpPr/>
          <p:nvPr/>
        </p:nvGrpSpPr>
        <p:grpSpPr>
          <a:xfrm rot="-5400000">
            <a:off x="2475786" y="2715403"/>
            <a:ext cx="69004" cy="373814"/>
            <a:chOff x="2070100" y="2563700"/>
            <a:chExt cx="92400" cy="411825"/>
          </a:xfrm>
        </p:grpSpPr>
        <p:cxnSp>
          <p:nvCxnSpPr>
            <p:cNvPr id="159" name="Google Shape;159;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60" name="Google Shape;160;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sp>
        <p:nvSpPr>
          <p:cNvPr id="161" name="Google Shape;161;g3b7ac8a9630_0_180"/>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To identify the root causes &amp; prioritize areas of mitigation, we recommend the following </a:t>
            </a:r>
            <a:r>
              <a:rPr b="1" lang="en" sz="2008">
                <a:solidFill>
                  <a:srgbClr val="DC1F35"/>
                </a:solidFill>
                <a:latin typeface="EB Garamond"/>
                <a:ea typeface="EB Garamond"/>
                <a:cs typeface="EB Garamond"/>
                <a:sym typeface="EB Garamond"/>
              </a:rPr>
              <a:t>data-backed diagnostics</a:t>
            </a:r>
            <a:r>
              <a:rPr b="1" lang="en" sz="2008">
                <a:solidFill>
                  <a:schemeClr val="dk1"/>
                </a:solidFill>
                <a:latin typeface="EB Garamond"/>
                <a:ea typeface="EB Garamond"/>
                <a:cs typeface="EB Garamond"/>
                <a:sym typeface="EB Garamond"/>
              </a:rPr>
              <a:t> </a:t>
            </a:r>
            <a:r>
              <a:rPr b="1" lang="en" sz="2008">
                <a:solidFill>
                  <a:srgbClr val="DC1F35"/>
                </a:solidFill>
                <a:latin typeface="EB Garamond"/>
                <a:ea typeface="EB Garamond"/>
                <a:cs typeface="EB Garamond"/>
                <a:sym typeface="EB Garamond"/>
              </a:rPr>
              <a:t>&amp; analysis</a:t>
            </a:r>
            <a:endParaRPr b="1" i="0" sz="2008" u="none" cap="none" strike="noStrike">
              <a:solidFill>
                <a:srgbClr val="DC1F35"/>
              </a:solidFill>
              <a:latin typeface="EB Garamond"/>
              <a:ea typeface="EB Garamond"/>
              <a:cs typeface="EB Garamond"/>
              <a:sym typeface="EB Garamond"/>
            </a:endParaRPr>
          </a:p>
        </p:txBody>
      </p:sp>
      <p:cxnSp>
        <p:nvCxnSpPr>
          <p:cNvPr id="162" name="Google Shape;162;g3b7ac8a9630_0_180"/>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163" name="Google Shape;163;g3b7ac8a9630_0_180"/>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64" name="Google Shape;164;g3b7ac8a9630_0_180"/>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165" name="Google Shape;165;g3b7ac8a9630_0_180"/>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166" name="Google Shape;166;g3b7ac8a9630_0_180"/>
          <p:cNvSpPr/>
          <p:nvPr/>
        </p:nvSpPr>
        <p:spPr>
          <a:xfrm>
            <a:off x="2902750" y="1068400"/>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Demand </a:t>
            </a:r>
            <a:r>
              <a:rPr b="1" lang="en" sz="1500">
                <a:latin typeface="EB Garamond"/>
                <a:ea typeface="EB Garamond"/>
                <a:cs typeface="EB Garamond"/>
                <a:sym typeface="EB Garamond"/>
              </a:rPr>
              <a:t>f</a:t>
            </a:r>
            <a:r>
              <a:rPr b="1" lang="en" sz="1500">
                <a:latin typeface="EB Garamond"/>
                <a:ea typeface="EB Garamond"/>
                <a:cs typeface="EB Garamond"/>
                <a:sym typeface="EB Garamond"/>
              </a:rPr>
              <a:t>orecasting</a:t>
            </a:r>
            <a:endParaRPr b="1" i="0" sz="1500" u="none" cap="none" strike="noStrike">
              <a:solidFill>
                <a:srgbClr val="000000"/>
              </a:solidFill>
              <a:latin typeface="EB Garamond"/>
              <a:ea typeface="EB Garamond"/>
              <a:cs typeface="EB Garamond"/>
              <a:sym typeface="EB Garamond"/>
            </a:endParaRPr>
          </a:p>
        </p:txBody>
      </p:sp>
      <p:sp>
        <p:nvSpPr>
          <p:cNvPr id="167" name="Google Shape;167;g3b7ac8a9630_0_180"/>
          <p:cNvSpPr/>
          <p:nvPr/>
        </p:nvSpPr>
        <p:spPr>
          <a:xfrm>
            <a:off x="2902750" y="1585980"/>
            <a:ext cx="2806500" cy="1171500"/>
          </a:xfrm>
          <a:prstGeom prst="rect">
            <a:avLst/>
          </a:prstGeom>
          <a:solidFill>
            <a:srgbClr val="EEEEEE"/>
          </a:solidFill>
          <a:ln>
            <a:noFill/>
          </a:ln>
        </p:spPr>
        <p:txBody>
          <a:bodyPr anchorCtr="0" anchor="t" bIns="84850" lIns="84850" spcFirstLastPara="1" rIns="84850" wrap="square" tIns="84850">
            <a:noAutofit/>
          </a:bodyPr>
          <a:lstStyle/>
          <a:p>
            <a:pPr indent="-311150" lvl="0" marL="457200" marR="0" rtl="0" algn="l">
              <a:lnSpc>
                <a:spcPct val="100000"/>
              </a:lnSpc>
              <a:spcBef>
                <a:spcPts val="0"/>
              </a:spcBef>
              <a:spcAft>
                <a:spcPts val="0"/>
              </a:spcAft>
              <a:buClr>
                <a:srgbClr val="000000"/>
              </a:buClr>
              <a:buSzPts val="1300"/>
              <a:buFont typeface="EB Garamond"/>
              <a:buChar char="●"/>
            </a:pPr>
            <a:r>
              <a:rPr lang="en" sz="1300">
                <a:solidFill>
                  <a:schemeClr val="dk1"/>
                </a:solidFill>
                <a:latin typeface="EB Garamond"/>
                <a:ea typeface="EB Garamond"/>
                <a:cs typeface="EB Garamond"/>
                <a:sym typeface="EB Garamond"/>
              </a:rPr>
              <a:t>Time-series forecasting</a:t>
            </a:r>
            <a:endParaRPr sz="1300">
              <a:solidFill>
                <a:schemeClr val="dk1"/>
              </a:solidFill>
              <a:latin typeface="EB Garamond"/>
              <a:ea typeface="EB Garamond"/>
              <a:cs typeface="EB Garamond"/>
              <a:sym typeface="EB Garamond"/>
            </a:endParaRPr>
          </a:p>
          <a:p>
            <a:pPr indent="-311150" lvl="0" marL="457200" marR="0" rtl="0" algn="l">
              <a:lnSpc>
                <a:spcPct val="100000"/>
              </a:lnSpc>
              <a:spcBef>
                <a:spcPts val="0"/>
              </a:spcBef>
              <a:spcAft>
                <a:spcPts val="0"/>
              </a:spcAft>
              <a:buClr>
                <a:srgbClr val="000000"/>
              </a:buClr>
              <a:buSzPts val="1300"/>
              <a:buFont typeface="EB Garamond"/>
              <a:buChar char="●"/>
            </a:pPr>
            <a:r>
              <a:rPr lang="en" sz="1300">
                <a:latin typeface="EB Garamond"/>
                <a:ea typeface="EB Garamond"/>
                <a:cs typeface="EB Garamond"/>
                <a:sym typeface="EB Garamond"/>
              </a:rPr>
              <a:t>Expected appointment demand volume over time by specialty, clinic, provider, day-of-week, seasonality</a:t>
            </a:r>
            <a:endParaRPr sz="1300">
              <a:latin typeface="EB Garamond"/>
              <a:ea typeface="EB Garamond"/>
              <a:cs typeface="EB Garamond"/>
              <a:sym typeface="EB Garamond"/>
            </a:endParaRPr>
          </a:p>
        </p:txBody>
      </p:sp>
      <p:sp>
        <p:nvSpPr>
          <p:cNvPr id="168" name="Google Shape;168;g3b7ac8a9630_0_180"/>
          <p:cNvSpPr/>
          <p:nvPr/>
        </p:nvSpPr>
        <p:spPr>
          <a:xfrm>
            <a:off x="5945153" y="1582639"/>
            <a:ext cx="2806500" cy="1171500"/>
          </a:xfrm>
          <a:prstGeom prst="rect">
            <a:avLst/>
          </a:prstGeom>
          <a:solidFill>
            <a:srgbClr val="EEEEEE"/>
          </a:solidFill>
          <a:ln>
            <a:noFill/>
          </a:ln>
        </p:spPr>
        <p:txBody>
          <a:bodyPr anchorCtr="0" anchor="t" bIns="84850" lIns="84850" spcFirstLastPara="1" rIns="84850" wrap="square" tIns="84850">
            <a:noAutofit/>
          </a:bodyPr>
          <a:lstStyle/>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Descriptive/exploratory</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Unused slots, blocked/held slots %, cancellation rate, “third next available appointment,” same-day fill rate</a:t>
            </a:r>
            <a:endParaRPr sz="1300">
              <a:solidFill>
                <a:schemeClr val="dk1"/>
              </a:solidFill>
              <a:latin typeface="EB Garamond"/>
              <a:ea typeface="EB Garamond"/>
              <a:cs typeface="EB Garamond"/>
              <a:sym typeface="EB Garamond"/>
            </a:endParaRPr>
          </a:p>
        </p:txBody>
      </p:sp>
      <p:sp>
        <p:nvSpPr>
          <p:cNvPr id="169" name="Google Shape;169;g3b7ac8a9630_0_180"/>
          <p:cNvSpPr/>
          <p:nvPr/>
        </p:nvSpPr>
        <p:spPr>
          <a:xfrm>
            <a:off x="5945150" y="3354100"/>
            <a:ext cx="2806500" cy="1171500"/>
          </a:xfrm>
          <a:prstGeom prst="rect">
            <a:avLst/>
          </a:prstGeom>
          <a:solidFill>
            <a:srgbClr val="EEEEEE"/>
          </a:solidFill>
          <a:ln>
            <a:noFill/>
          </a:ln>
        </p:spPr>
        <p:txBody>
          <a:bodyPr anchorCtr="0" anchor="t" bIns="84850" lIns="84850" spcFirstLastPara="1" rIns="84850" wrap="square" tIns="84850">
            <a:noAutofit/>
          </a:bodyPr>
          <a:lstStyle/>
          <a:p>
            <a:pPr indent="-298450" lvl="0" marL="457200" rtl="0" algn="l">
              <a:lnSpc>
                <a:spcPct val="115000"/>
              </a:lnSpc>
              <a:spcBef>
                <a:spcPts val="1200"/>
              </a:spcBef>
              <a:spcAft>
                <a:spcPts val="0"/>
              </a:spcAft>
              <a:buClr>
                <a:schemeClr val="dk1"/>
              </a:buClr>
              <a:buSzPts val="1100"/>
              <a:buChar char="●"/>
            </a:pPr>
            <a:r>
              <a:rPr lang="en" sz="1300">
                <a:solidFill>
                  <a:schemeClr val="dk1"/>
                </a:solidFill>
                <a:latin typeface="EB Garamond"/>
                <a:ea typeface="EB Garamond"/>
                <a:cs typeface="EB Garamond"/>
                <a:sym typeface="EB Garamond"/>
              </a:rPr>
              <a:t>Cohort comparisons </a:t>
            </a:r>
            <a:endParaRPr sz="1300">
              <a:solidFill>
                <a:schemeClr val="dk1"/>
              </a:solidFill>
              <a:latin typeface="EB Garamond"/>
              <a:ea typeface="EB Garamond"/>
              <a:cs typeface="EB Garamond"/>
              <a:sym typeface="EB Garamond"/>
            </a:endParaRPr>
          </a:p>
          <a:p>
            <a:pPr indent="-298450" lvl="0" marL="457200" rtl="0" algn="l">
              <a:lnSpc>
                <a:spcPct val="115000"/>
              </a:lnSpc>
              <a:spcBef>
                <a:spcPts val="0"/>
              </a:spcBef>
              <a:spcAft>
                <a:spcPts val="0"/>
              </a:spcAft>
              <a:buClr>
                <a:schemeClr val="dk1"/>
              </a:buClr>
              <a:buSzPts val="1100"/>
              <a:buChar char="●"/>
            </a:pPr>
            <a:r>
              <a:rPr lang="en" sz="1300">
                <a:solidFill>
                  <a:schemeClr val="dk1"/>
                </a:solidFill>
                <a:latin typeface="EB Garamond"/>
                <a:ea typeface="EB Garamond"/>
                <a:cs typeface="EB Garamond"/>
                <a:sym typeface="EB Garamond"/>
              </a:rPr>
              <a:t>T</a:t>
            </a:r>
            <a:r>
              <a:rPr lang="en" sz="1300">
                <a:solidFill>
                  <a:schemeClr val="dk1"/>
                </a:solidFill>
                <a:latin typeface="EB Garamond"/>
                <a:ea typeface="EB Garamond"/>
                <a:cs typeface="EB Garamond"/>
                <a:sym typeface="EB Garamond"/>
              </a:rPr>
              <a:t>ime per step + % dropped off at various stages: </a:t>
            </a:r>
            <a:r>
              <a:rPr lang="en" sz="1300">
                <a:solidFill>
                  <a:schemeClr val="dk1"/>
                </a:solidFill>
                <a:latin typeface="EB Garamond"/>
                <a:ea typeface="EB Garamond"/>
                <a:cs typeface="EB Garamond"/>
                <a:sym typeface="EB Garamond"/>
              </a:rPr>
              <a:t>referral created, reviewed, scheduled</a:t>
            </a:r>
            <a:endParaRPr sz="1300">
              <a:solidFill>
                <a:schemeClr val="dk1"/>
              </a:solidFill>
              <a:latin typeface="EB Garamond"/>
              <a:ea typeface="EB Garamond"/>
              <a:cs typeface="EB Garamond"/>
              <a:sym typeface="EB Garamond"/>
            </a:endParaRPr>
          </a:p>
        </p:txBody>
      </p:sp>
      <p:sp>
        <p:nvSpPr>
          <p:cNvPr id="170" name="Google Shape;170;g3b7ac8a9630_0_180"/>
          <p:cNvSpPr/>
          <p:nvPr/>
        </p:nvSpPr>
        <p:spPr>
          <a:xfrm>
            <a:off x="2902750" y="3362942"/>
            <a:ext cx="2806500" cy="1171500"/>
          </a:xfrm>
          <a:prstGeom prst="rect">
            <a:avLst/>
          </a:prstGeom>
          <a:solidFill>
            <a:srgbClr val="EEEEEE"/>
          </a:solidFill>
          <a:ln>
            <a:noFill/>
          </a:ln>
        </p:spPr>
        <p:txBody>
          <a:bodyPr anchorCtr="0" anchor="t" bIns="84850" lIns="84850" spcFirstLastPara="1" rIns="84850" wrap="square" tIns="84850">
            <a:noAutofit/>
          </a:bodyPr>
          <a:lstStyle/>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Supervised classification model</a:t>
            </a:r>
            <a:endParaRPr sz="1300">
              <a:solidFill>
                <a:schemeClr val="dk1"/>
              </a:solidFill>
              <a:latin typeface="EB Garamond"/>
              <a:ea typeface="EB Garamond"/>
              <a:cs typeface="EB Garamond"/>
              <a:sym typeface="EB Garamond"/>
            </a:endParaRPr>
          </a:p>
          <a:p>
            <a:pPr indent="-311150" lvl="0" marL="457200" rtl="0" algn="l">
              <a:spcBef>
                <a:spcPts val="0"/>
              </a:spcBef>
              <a:spcAft>
                <a:spcPts val="0"/>
              </a:spcAft>
              <a:buClr>
                <a:schemeClr val="dk1"/>
              </a:buClr>
              <a:buSzPts val="1300"/>
              <a:buFont typeface="EB Garamond"/>
              <a:buChar char="●"/>
            </a:pPr>
            <a:r>
              <a:rPr lang="en" sz="1300">
                <a:solidFill>
                  <a:schemeClr val="dk1"/>
                </a:solidFill>
                <a:latin typeface="EB Garamond"/>
                <a:ea typeface="EB Garamond"/>
                <a:cs typeface="EB Garamond"/>
                <a:sym typeface="EB Garamond"/>
              </a:rPr>
              <a:t>Logistic regression / XGBoost trained on historical completed vs no-show outcomes</a:t>
            </a:r>
            <a:endParaRPr sz="1300">
              <a:solidFill>
                <a:schemeClr val="dk1"/>
              </a:solidFill>
              <a:latin typeface="EB Garamond"/>
              <a:ea typeface="EB Garamond"/>
              <a:cs typeface="EB Garamond"/>
              <a:sym typeface="EB Garamond"/>
            </a:endParaRPr>
          </a:p>
          <a:p>
            <a:pPr indent="0" lvl="0" marL="424366" marR="0" rtl="0" algn="l">
              <a:lnSpc>
                <a:spcPct val="100000"/>
              </a:lnSpc>
              <a:spcBef>
                <a:spcPts val="0"/>
              </a:spcBef>
              <a:spcAft>
                <a:spcPts val="0"/>
              </a:spcAft>
              <a:buNone/>
            </a:pPr>
            <a:r>
              <a:t/>
            </a:r>
            <a:endParaRPr sz="1121">
              <a:latin typeface="EB Garamond"/>
              <a:ea typeface="EB Garamond"/>
              <a:cs typeface="EB Garamond"/>
              <a:sym typeface="EB Garamond"/>
            </a:endParaRPr>
          </a:p>
        </p:txBody>
      </p:sp>
      <p:sp>
        <p:nvSpPr>
          <p:cNvPr id="171" name="Google Shape;171;g3b7ac8a9630_0_180"/>
          <p:cNvSpPr/>
          <p:nvPr/>
        </p:nvSpPr>
        <p:spPr>
          <a:xfrm rot="5400000">
            <a:off x="1473750" y="3277950"/>
            <a:ext cx="2463600" cy="10800"/>
          </a:xfrm>
          <a:prstGeom prst="rect">
            <a:avLst/>
          </a:prstGeom>
          <a:solidFill>
            <a:srgbClr val="DC1F35"/>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i="0" sz="1299" u="none" cap="none" strike="noStrike">
              <a:solidFill>
                <a:srgbClr val="000000"/>
              </a:solidFill>
              <a:latin typeface="EB Garamond"/>
              <a:ea typeface="EB Garamond"/>
              <a:cs typeface="EB Garamond"/>
              <a:sym typeface="EB Garamond"/>
            </a:endParaRPr>
          </a:p>
        </p:txBody>
      </p:sp>
      <p:sp>
        <p:nvSpPr>
          <p:cNvPr id="172" name="Google Shape;172;g3b7ac8a9630_0_180"/>
          <p:cNvSpPr/>
          <p:nvPr/>
        </p:nvSpPr>
        <p:spPr>
          <a:xfrm>
            <a:off x="557950" y="1068400"/>
            <a:ext cx="1829700" cy="428700"/>
          </a:xfrm>
          <a:prstGeom prst="rect">
            <a:avLst/>
          </a:prstGeom>
          <a:solidFill>
            <a:srgbClr val="D9D9D9"/>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Potential Causes</a:t>
            </a:r>
            <a:endParaRPr b="1" i="0" sz="1500" u="none" cap="none" strike="noStrike">
              <a:solidFill>
                <a:srgbClr val="000000"/>
              </a:solidFill>
              <a:latin typeface="EB Garamond"/>
              <a:ea typeface="EB Garamond"/>
              <a:cs typeface="EB Garamond"/>
              <a:sym typeface="EB Garamond"/>
            </a:endParaRPr>
          </a:p>
        </p:txBody>
      </p:sp>
      <p:grpSp>
        <p:nvGrpSpPr>
          <p:cNvPr id="173" name="Google Shape;173;g3b7ac8a9630_0_180"/>
          <p:cNvGrpSpPr/>
          <p:nvPr/>
        </p:nvGrpSpPr>
        <p:grpSpPr>
          <a:xfrm rot="-5400000">
            <a:off x="1344151" y="1859159"/>
            <a:ext cx="68995" cy="373814"/>
            <a:chOff x="2070100" y="2563700"/>
            <a:chExt cx="92400" cy="411825"/>
          </a:xfrm>
        </p:grpSpPr>
        <p:cxnSp>
          <p:nvCxnSpPr>
            <p:cNvPr id="174" name="Google Shape;174;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75" name="Google Shape;175;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grpSp>
        <p:nvGrpSpPr>
          <p:cNvPr id="176" name="Google Shape;176;g3b7ac8a9630_0_180"/>
          <p:cNvGrpSpPr/>
          <p:nvPr/>
        </p:nvGrpSpPr>
        <p:grpSpPr>
          <a:xfrm rot="-5400000">
            <a:off x="1344151" y="2715401"/>
            <a:ext cx="68995" cy="373814"/>
            <a:chOff x="2070100" y="2563700"/>
            <a:chExt cx="92400" cy="411825"/>
          </a:xfrm>
        </p:grpSpPr>
        <p:cxnSp>
          <p:nvCxnSpPr>
            <p:cNvPr id="177" name="Google Shape;177;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78" name="Google Shape;178;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sp>
        <p:nvSpPr>
          <p:cNvPr id="179" name="Google Shape;179;g3b7ac8a9630_0_180"/>
          <p:cNvSpPr txBox="1"/>
          <p:nvPr/>
        </p:nvSpPr>
        <p:spPr>
          <a:xfrm>
            <a:off x="406813" y="1863213"/>
            <a:ext cx="724500" cy="3657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Capacity </a:t>
            </a:r>
            <a:r>
              <a:rPr b="1" lang="en" sz="842">
                <a:latin typeface="EB Garamond"/>
                <a:ea typeface="EB Garamond"/>
                <a:cs typeface="EB Garamond"/>
                <a:sym typeface="EB Garamond"/>
              </a:rPr>
              <a:t>Inefficiency</a:t>
            </a:r>
            <a:endParaRPr b="1" i="0" sz="842" u="none" cap="none" strike="noStrike">
              <a:solidFill>
                <a:srgbClr val="000000"/>
              </a:solidFill>
              <a:latin typeface="EB Garamond"/>
              <a:ea typeface="EB Garamond"/>
              <a:cs typeface="EB Garamond"/>
              <a:sym typeface="EB Garamond"/>
            </a:endParaRPr>
          </a:p>
        </p:txBody>
      </p:sp>
      <p:cxnSp>
        <p:nvCxnSpPr>
          <p:cNvPr id="180" name="Google Shape;180;g3b7ac8a9630_0_180"/>
          <p:cNvCxnSpPr>
            <a:stCxn id="172" idx="1"/>
          </p:cNvCxnSpPr>
          <p:nvPr/>
        </p:nvCxnSpPr>
        <p:spPr>
          <a:xfrm flipH="1">
            <a:off x="392350" y="1282750"/>
            <a:ext cx="165600" cy="3315300"/>
          </a:xfrm>
          <a:prstGeom prst="bentConnector2">
            <a:avLst/>
          </a:prstGeom>
          <a:noFill/>
          <a:ln cap="flat" cmpd="sng" w="8850">
            <a:solidFill>
              <a:srgbClr val="DC1F35"/>
            </a:solidFill>
            <a:prstDash val="solid"/>
            <a:round/>
            <a:headEnd len="sm" w="sm" type="none"/>
            <a:tailEnd len="sm" w="sm" type="none"/>
          </a:ln>
        </p:spPr>
      </p:cxnSp>
      <p:sp>
        <p:nvSpPr>
          <p:cNvPr id="181" name="Google Shape;181;g3b7ac8a9630_0_180"/>
          <p:cNvSpPr txBox="1"/>
          <p:nvPr/>
        </p:nvSpPr>
        <p:spPr>
          <a:xfrm>
            <a:off x="1514651" y="1779975"/>
            <a:ext cx="792300" cy="5322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High No-show &amp; Cancellations</a:t>
            </a:r>
            <a:endParaRPr b="1" i="0" sz="842" u="none" cap="none" strike="noStrike">
              <a:solidFill>
                <a:srgbClr val="000000"/>
              </a:solidFill>
              <a:latin typeface="EB Garamond"/>
              <a:ea typeface="EB Garamond"/>
              <a:cs typeface="EB Garamond"/>
              <a:sym typeface="EB Garamond"/>
            </a:endParaRPr>
          </a:p>
        </p:txBody>
      </p:sp>
      <p:sp>
        <p:nvSpPr>
          <p:cNvPr id="182" name="Google Shape;182;g3b7ac8a9630_0_180"/>
          <p:cNvSpPr txBox="1"/>
          <p:nvPr/>
        </p:nvSpPr>
        <p:spPr>
          <a:xfrm>
            <a:off x="450438" y="2719450"/>
            <a:ext cx="741300" cy="3657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Admin Productivity</a:t>
            </a:r>
            <a:endParaRPr b="1" i="0" sz="842" u="none" cap="none" strike="noStrike">
              <a:solidFill>
                <a:srgbClr val="000000"/>
              </a:solidFill>
              <a:latin typeface="EB Garamond"/>
              <a:ea typeface="EB Garamond"/>
              <a:cs typeface="EB Garamond"/>
              <a:sym typeface="EB Garamond"/>
            </a:endParaRPr>
          </a:p>
        </p:txBody>
      </p:sp>
      <p:sp>
        <p:nvSpPr>
          <p:cNvPr id="183" name="Google Shape;183;g3b7ac8a9630_0_180"/>
          <p:cNvSpPr txBox="1"/>
          <p:nvPr/>
        </p:nvSpPr>
        <p:spPr>
          <a:xfrm>
            <a:off x="1565550" y="2719450"/>
            <a:ext cx="741300" cy="3657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Inefficient Routing</a:t>
            </a:r>
            <a:endParaRPr b="1" i="0" sz="842" u="none" cap="none" strike="noStrike">
              <a:solidFill>
                <a:srgbClr val="000000"/>
              </a:solidFill>
              <a:latin typeface="EB Garamond"/>
              <a:ea typeface="EB Garamond"/>
              <a:cs typeface="EB Garamond"/>
              <a:sym typeface="EB Garamond"/>
            </a:endParaRPr>
          </a:p>
        </p:txBody>
      </p:sp>
      <p:grpSp>
        <p:nvGrpSpPr>
          <p:cNvPr id="184" name="Google Shape;184;g3b7ac8a9630_0_180"/>
          <p:cNvGrpSpPr/>
          <p:nvPr/>
        </p:nvGrpSpPr>
        <p:grpSpPr>
          <a:xfrm rot="-5400000">
            <a:off x="1336801" y="3571626"/>
            <a:ext cx="68995" cy="373814"/>
            <a:chOff x="2070100" y="2563700"/>
            <a:chExt cx="92400" cy="411825"/>
          </a:xfrm>
        </p:grpSpPr>
        <p:cxnSp>
          <p:nvCxnSpPr>
            <p:cNvPr id="185" name="Google Shape;185;g3b7ac8a9630_0_180"/>
            <p:cNvCxnSpPr/>
            <p:nvPr/>
          </p:nvCxnSpPr>
          <p:spPr>
            <a:xfrm>
              <a:off x="2116300" y="2616125"/>
              <a:ext cx="0" cy="359400"/>
            </a:xfrm>
            <a:prstGeom prst="straightConnector1">
              <a:avLst/>
            </a:prstGeom>
            <a:noFill/>
            <a:ln cap="flat" cmpd="sng" w="8850">
              <a:solidFill>
                <a:srgbClr val="000000"/>
              </a:solidFill>
              <a:prstDash val="solid"/>
              <a:round/>
              <a:headEnd len="sm" w="sm" type="none"/>
              <a:tailEnd len="sm" w="sm" type="none"/>
            </a:ln>
          </p:spPr>
        </p:cxnSp>
        <p:sp>
          <p:nvSpPr>
            <p:cNvPr id="186" name="Google Shape;186;g3b7ac8a9630_0_180"/>
            <p:cNvSpPr/>
            <p:nvPr/>
          </p:nvSpPr>
          <p:spPr>
            <a:xfrm>
              <a:off x="2070100" y="2563700"/>
              <a:ext cx="92400" cy="92400"/>
            </a:xfrm>
            <a:prstGeom prst="ellipse">
              <a:avLst/>
            </a:prstGeom>
            <a:solidFill>
              <a:srgbClr val="000000"/>
            </a:solidFill>
            <a:ln>
              <a:noFill/>
            </a:ln>
          </p:spPr>
          <p:txBody>
            <a:bodyPr anchorCtr="0" anchor="ctr" bIns="84850" lIns="84850" spcFirstLastPara="1" rIns="84850" wrap="square" tIns="84850">
              <a:noAutofit/>
            </a:bodyPr>
            <a:lstStyle/>
            <a:p>
              <a:pPr indent="0" lvl="0" marL="0" marR="0" rtl="0" algn="l">
                <a:lnSpc>
                  <a:spcPct val="100000"/>
                </a:lnSpc>
                <a:spcBef>
                  <a:spcPts val="0"/>
                </a:spcBef>
                <a:spcAft>
                  <a:spcPts val="0"/>
                </a:spcAft>
                <a:buClr>
                  <a:srgbClr val="000000"/>
                </a:buClr>
                <a:buSzPts val="1299"/>
                <a:buFont typeface="Arial"/>
                <a:buNone/>
              </a:pPr>
              <a:r>
                <a:t/>
              </a:r>
              <a:endParaRPr b="0" i="0" sz="1299" u="none" cap="none" strike="noStrike">
                <a:solidFill>
                  <a:srgbClr val="000000"/>
                </a:solidFill>
                <a:latin typeface="Arial"/>
                <a:ea typeface="Arial"/>
                <a:cs typeface="Arial"/>
                <a:sym typeface="Arial"/>
              </a:endParaRPr>
            </a:p>
          </p:txBody>
        </p:sp>
      </p:grpSp>
      <p:sp>
        <p:nvSpPr>
          <p:cNvPr id="187" name="Google Shape;187;g3b7ac8a9630_0_180"/>
          <p:cNvSpPr txBox="1"/>
          <p:nvPr/>
        </p:nvSpPr>
        <p:spPr>
          <a:xfrm>
            <a:off x="403648" y="3575675"/>
            <a:ext cx="834900" cy="3714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Fragmentation Across</a:t>
            </a:r>
            <a:r>
              <a:rPr b="1" lang="en" sz="842">
                <a:latin typeface="EB Garamond"/>
                <a:ea typeface="EB Garamond"/>
                <a:cs typeface="EB Garamond"/>
                <a:sym typeface="EB Garamond"/>
              </a:rPr>
              <a:t> sites</a:t>
            </a:r>
            <a:endParaRPr b="1" i="0" sz="842" u="none" cap="none" strike="noStrike">
              <a:solidFill>
                <a:srgbClr val="000000"/>
              </a:solidFill>
              <a:latin typeface="EB Garamond"/>
              <a:ea typeface="EB Garamond"/>
              <a:cs typeface="EB Garamond"/>
              <a:sym typeface="EB Garamond"/>
            </a:endParaRPr>
          </a:p>
        </p:txBody>
      </p:sp>
      <p:sp>
        <p:nvSpPr>
          <p:cNvPr id="188" name="Google Shape;188;g3b7ac8a9630_0_180"/>
          <p:cNvSpPr txBox="1"/>
          <p:nvPr/>
        </p:nvSpPr>
        <p:spPr>
          <a:xfrm>
            <a:off x="1558200" y="3575675"/>
            <a:ext cx="741300" cy="365700"/>
          </a:xfrm>
          <a:prstGeom prst="rect">
            <a:avLst/>
          </a:prstGeom>
          <a:no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1485"/>
              </a:spcAft>
              <a:buClr>
                <a:srgbClr val="000000"/>
              </a:buClr>
              <a:buSzPts val="743"/>
              <a:buFont typeface="Arial"/>
              <a:buNone/>
            </a:pPr>
            <a:r>
              <a:rPr b="1" lang="en" sz="842">
                <a:latin typeface="EB Garamond"/>
                <a:ea typeface="EB Garamond"/>
                <a:cs typeface="EB Garamond"/>
                <a:sym typeface="EB Garamond"/>
              </a:rPr>
              <a:t>Access Inequity</a:t>
            </a:r>
            <a:endParaRPr b="1" i="0" sz="842" u="none" cap="none" strike="noStrike">
              <a:solidFill>
                <a:srgbClr val="000000"/>
              </a:solidFill>
              <a:latin typeface="EB Garamond"/>
              <a:ea typeface="EB Garamond"/>
              <a:cs typeface="EB Garamond"/>
              <a:sym typeface="EB Garamond"/>
            </a:endParaRPr>
          </a:p>
        </p:txBody>
      </p:sp>
      <p:sp>
        <p:nvSpPr>
          <p:cNvPr id="189" name="Google Shape;189;g3b7ac8a9630_0_180"/>
          <p:cNvSpPr/>
          <p:nvPr/>
        </p:nvSpPr>
        <p:spPr>
          <a:xfrm>
            <a:off x="5945150" y="1055075"/>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Capacity </a:t>
            </a:r>
            <a:r>
              <a:rPr b="1" lang="en" sz="1500">
                <a:latin typeface="EB Garamond"/>
                <a:ea typeface="EB Garamond"/>
                <a:cs typeface="EB Garamond"/>
                <a:sym typeface="EB Garamond"/>
              </a:rPr>
              <a:t>u</a:t>
            </a:r>
            <a:r>
              <a:rPr b="1" lang="en" sz="1500">
                <a:latin typeface="EB Garamond"/>
                <a:ea typeface="EB Garamond"/>
                <a:cs typeface="EB Garamond"/>
                <a:sym typeface="EB Garamond"/>
              </a:rPr>
              <a:t>tilization </a:t>
            </a:r>
            <a:r>
              <a:rPr b="1" lang="en" sz="1500">
                <a:latin typeface="EB Garamond"/>
                <a:ea typeface="EB Garamond"/>
                <a:cs typeface="EB Garamond"/>
                <a:sym typeface="EB Garamond"/>
              </a:rPr>
              <a:t>a</a:t>
            </a:r>
            <a:r>
              <a:rPr b="1" lang="en" sz="1500">
                <a:latin typeface="EB Garamond"/>
                <a:ea typeface="EB Garamond"/>
                <a:cs typeface="EB Garamond"/>
                <a:sym typeface="EB Garamond"/>
              </a:rPr>
              <a:t>nalysis</a:t>
            </a:r>
            <a:endParaRPr b="1" sz="1500">
              <a:latin typeface="EB Garamond"/>
              <a:ea typeface="EB Garamond"/>
              <a:cs typeface="EB Garamond"/>
              <a:sym typeface="EB Garamond"/>
            </a:endParaRPr>
          </a:p>
        </p:txBody>
      </p:sp>
      <p:sp>
        <p:nvSpPr>
          <p:cNvPr id="190" name="Google Shape;190;g3b7ac8a9630_0_180"/>
          <p:cNvSpPr/>
          <p:nvPr/>
        </p:nvSpPr>
        <p:spPr>
          <a:xfrm>
            <a:off x="2902750" y="2845850"/>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No-show </a:t>
            </a:r>
            <a:r>
              <a:rPr b="1" lang="en" sz="1500">
                <a:latin typeface="EB Garamond"/>
                <a:ea typeface="EB Garamond"/>
                <a:cs typeface="EB Garamond"/>
                <a:sym typeface="EB Garamond"/>
              </a:rPr>
              <a:t>p</a:t>
            </a:r>
            <a:r>
              <a:rPr b="1" lang="en" sz="1500">
                <a:latin typeface="EB Garamond"/>
                <a:ea typeface="EB Garamond"/>
                <a:cs typeface="EB Garamond"/>
                <a:sym typeface="EB Garamond"/>
              </a:rPr>
              <a:t>rediction </a:t>
            </a:r>
            <a:r>
              <a:rPr b="1" lang="en" sz="1500">
                <a:latin typeface="EB Garamond"/>
                <a:ea typeface="EB Garamond"/>
                <a:cs typeface="EB Garamond"/>
                <a:sym typeface="EB Garamond"/>
              </a:rPr>
              <a:t>m</a:t>
            </a:r>
            <a:r>
              <a:rPr b="1" lang="en" sz="1500">
                <a:latin typeface="EB Garamond"/>
                <a:ea typeface="EB Garamond"/>
                <a:cs typeface="EB Garamond"/>
                <a:sym typeface="EB Garamond"/>
              </a:rPr>
              <a:t>odel</a:t>
            </a:r>
            <a:endParaRPr b="1" sz="1500">
              <a:latin typeface="EB Garamond"/>
              <a:ea typeface="EB Garamond"/>
              <a:cs typeface="EB Garamond"/>
              <a:sym typeface="EB Garamond"/>
            </a:endParaRPr>
          </a:p>
        </p:txBody>
      </p:sp>
      <p:sp>
        <p:nvSpPr>
          <p:cNvPr id="191" name="Google Shape;191;g3b7ac8a9630_0_180"/>
          <p:cNvSpPr/>
          <p:nvPr/>
        </p:nvSpPr>
        <p:spPr>
          <a:xfrm>
            <a:off x="5945150" y="2839775"/>
            <a:ext cx="2527200" cy="428700"/>
          </a:xfrm>
          <a:prstGeom prst="rect">
            <a:avLst/>
          </a:prstGeom>
          <a:solidFill>
            <a:srgbClr val="DC1F35">
              <a:alpha val="50000"/>
            </a:srgbClr>
          </a:solidFill>
          <a:ln>
            <a:noFill/>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b="1" lang="en" sz="1500">
                <a:latin typeface="EB Garamond"/>
                <a:ea typeface="EB Garamond"/>
                <a:cs typeface="EB Garamond"/>
                <a:sym typeface="EB Garamond"/>
              </a:rPr>
              <a:t>Referral </a:t>
            </a:r>
            <a:r>
              <a:rPr b="1" lang="en" sz="1500">
                <a:latin typeface="EB Garamond"/>
                <a:ea typeface="EB Garamond"/>
                <a:cs typeface="EB Garamond"/>
                <a:sym typeface="EB Garamond"/>
              </a:rPr>
              <a:t>p</a:t>
            </a:r>
            <a:r>
              <a:rPr b="1" lang="en" sz="1500">
                <a:latin typeface="EB Garamond"/>
                <a:ea typeface="EB Garamond"/>
                <a:cs typeface="EB Garamond"/>
                <a:sym typeface="EB Garamond"/>
              </a:rPr>
              <a:t>ipeline analysis</a:t>
            </a:r>
            <a:endParaRPr b="1" i="0" sz="1500" u="none" cap="none" strike="noStrike">
              <a:solidFill>
                <a:srgbClr val="000000"/>
              </a:solidFill>
              <a:latin typeface="EB Garamond"/>
              <a:ea typeface="EB Garamond"/>
              <a:cs typeface="EB Garamond"/>
              <a:sym typeface="EB Garamo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3b7ac8a9630_0_210"/>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Insights gathered from the diagnostics can guide development &amp; </a:t>
            </a:r>
            <a:r>
              <a:rPr b="1" lang="en" sz="2008">
                <a:solidFill>
                  <a:schemeClr val="dk1"/>
                </a:solidFill>
                <a:latin typeface="EB Garamond"/>
                <a:ea typeface="EB Garamond"/>
                <a:cs typeface="EB Garamond"/>
                <a:sym typeface="EB Garamond"/>
              </a:rPr>
              <a:t>implementation</a:t>
            </a:r>
            <a:r>
              <a:rPr b="1" lang="en" sz="2008">
                <a:solidFill>
                  <a:schemeClr val="dk1"/>
                </a:solidFill>
                <a:latin typeface="EB Garamond"/>
                <a:ea typeface="EB Garamond"/>
                <a:cs typeface="EB Garamond"/>
                <a:sym typeface="EB Garamond"/>
              </a:rPr>
              <a:t> of a hybrid </a:t>
            </a:r>
            <a:r>
              <a:rPr b="1" lang="en" sz="2008">
                <a:solidFill>
                  <a:srgbClr val="DC1F35"/>
                </a:solidFill>
                <a:latin typeface="EB Garamond"/>
                <a:ea typeface="EB Garamond"/>
                <a:cs typeface="EB Garamond"/>
                <a:sym typeface="EB Garamond"/>
              </a:rPr>
              <a:t>AI-powered solution </a:t>
            </a:r>
            <a:endParaRPr b="1" i="0" sz="2008" u="none" cap="none" strike="noStrike">
              <a:solidFill>
                <a:srgbClr val="DC1F35"/>
              </a:solidFill>
              <a:latin typeface="EB Garamond"/>
              <a:ea typeface="EB Garamond"/>
              <a:cs typeface="EB Garamond"/>
              <a:sym typeface="EB Garamond"/>
            </a:endParaRPr>
          </a:p>
        </p:txBody>
      </p:sp>
      <p:cxnSp>
        <p:nvCxnSpPr>
          <p:cNvPr id="197" name="Google Shape;197;g3b7ac8a9630_0_210"/>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198" name="Google Shape;198;g3b7ac8a9630_0_210"/>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199" name="Google Shape;199;g3b7ac8a9630_0_210"/>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200" name="Google Shape;200;g3b7ac8a9630_0_210"/>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201" name="Google Shape;201;g3b7ac8a9630_0_210"/>
          <p:cNvSpPr/>
          <p:nvPr/>
        </p:nvSpPr>
        <p:spPr>
          <a:xfrm>
            <a:off x="6217225" y="1530413"/>
            <a:ext cx="2527200" cy="279000"/>
          </a:xfrm>
          <a:prstGeom prst="rect">
            <a:avLst/>
          </a:prstGeom>
          <a:solidFill>
            <a:srgbClr val="DC1F35">
              <a:alpha val="50000"/>
            </a:srgbClr>
          </a:solidFill>
          <a:ln cap="flat" cmpd="sng" w="9525">
            <a:solidFill>
              <a:srgbClr val="DC1F35"/>
            </a:solidFill>
            <a:prstDash val="solid"/>
            <a:round/>
            <a:headEnd len="sm" w="sm" type="none"/>
            <a:tailEnd len="sm" w="sm" type="none"/>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i="1" lang="en" sz="1500">
                <a:latin typeface="EB Garamond"/>
                <a:ea typeface="EB Garamond"/>
                <a:cs typeface="EB Garamond"/>
                <a:sym typeface="EB Garamond"/>
              </a:rPr>
              <a:t>Patient</a:t>
            </a:r>
            <a:endParaRPr i="1" sz="1500" u="none" cap="none" strike="noStrike">
              <a:solidFill>
                <a:srgbClr val="000000"/>
              </a:solidFill>
              <a:latin typeface="EB Garamond"/>
              <a:ea typeface="EB Garamond"/>
              <a:cs typeface="EB Garamond"/>
              <a:sym typeface="EB Garamond"/>
            </a:endParaRPr>
          </a:p>
        </p:txBody>
      </p:sp>
      <p:sp>
        <p:nvSpPr>
          <p:cNvPr id="202" name="Google Shape;202;g3b7ac8a9630_0_210"/>
          <p:cNvSpPr/>
          <p:nvPr/>
        </p:nvSpPr>
        <p:spPr>
          <a:xfrm>
            <a:off x="399575" y="1526513"/>
            <a:ext cx="2527200" cy="279000"/>
          </a:xfrm>
          <a:prstGeom prst="rect">
            <a:avLst/>
          </a:prstGeom>
          <a:solidFill>
            <a:srgbClr val="DC1F35">
              <a:alpha val="50000"/>
            </a:srgbClr>
          </a:solidFill>
          <a:ln cap="flat" cmpd="sng" w="9525">
            <a:solidFill>
              <a:srgbClr val="DC1F35"/>
            </a:solidFill>
            <a:prstDash val="solid"/>
            <a:round/>
            <a:headEnd len="sm" w="sm" type="none"/>
            <a:tailEnd len="sm" w="sm" type="none"/>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i="1" lang="en" sz="1500">
                <a:latin typeface="EB Garamond"/>
                <a:ea typeface="EB Garamond"/>
                <a:cs typeface="EB Garamond"/>
                <a:sym typeface="EB Garamond"/>
              </a:rPr>
              <a:t>Site</a:t>
            </a:r>
            <a:endParaRPr i="1" sz="1500" u="none" cap="none" strike="noStrike">
              <a:solidFill>
                <a:srgbClr val="000000"/>
              </a:solidFill>
              <a:latin typeface="EB Garamond"/>
              <a:ea typeface="EB Garamond"/>
              <a:cs typeface="EB Garamond"/>
              <a:sym typeface="EB Garamond"/>
            </a:endParaRPr>
          </a:p>
        </p:txBody>
      </p:sp>
      <p:sp>
        <p:nvSpPr>
          <p:cNvPr id="203" name="Google Shape;203;g3b7ac8a9630_0_210"/>
          <p:cNvSpPr/>
          <p:nvPr/>
        </p:nvSpPr>
        <p:spPr>
          <a:xfrm>
            <a:off x="3308400" y="1526513"/>
            <a:ext cx="2527200" cy="279000"/>
          </a:xfrm>
          <a:prstGeom prst="rect">
            <a:avLst/>
          </a:prstGeom>
          <a:solidFill>
            <a:srgbClr val="DC1F35">
              <a:alpha val="50000"/>
            </a:srgbClr>
          </a:solidFill>
          <a:ln cap="flat" cmpd="sng" w="9525">
            <a:solidFill>
              <a:srgbClr val="DC1F35"/>
            </a:solidFill>
            <a:prstDash val="solid"/>
            <a:round/>
            <a:headEnd len="sm" w="sm" type="none"/>
            <a:tailEnd len="sm" w="sm" type="none"/>
          </a:ln>
        </p:spPr>
        <p:txBody>
          <a:bodyPr anchorCtr="0" anchor="ctr" bIns="84850" lIns="84850" spcFirstLastPara="1" rIns="84850" wrap="square" tIns="84850">
            <a:noAutofit/>
          </a:bodyPr>
          <a:lstStyle/>
          <a:p>
            <a:pPr indent="0" lvl="0" marL="0" marR="0" rtl="0" algn="ctr">
              <a:lnSpc>
                <a:spcPct val="100000"/>
              </a:lnSpc>
              <a:spcBef>
                <a:spcPts val="0"/>
              </a:spcBef>
              <a:spcAft>
                <a:spcPts val="0"/>
              </a:spcAft>
              <a:buClr>
                <a:srgbClr val="000000"/>
              </a:buClr>
              <a:buSzPts val="1299"/>
              <a:buFont typeface="Arial"/>
              <a:buNone/>
            </a:pPr>
            <a:r>
              <a:rPr i="1" lang="en" sz="1500">
                <a:latin typeface="EB Garamond"/>
                <a:ea typeface="EB Garamond"/>
                <a:cs typeface="EB Garamond"/>
                <a:sym typeface="EB Garamond"/>
              </a:rPr>
              <a:t>Network</a:t>
            </a:r>
            <a:endParaRPr i="1" sz="1500" u="none" cap="none" strike="noStrike">
              <a:solidFill>
                <a:srgbClr val="000000"/>
              </a:solidFill>
              <a:latin typeface="EB Garamond"/>
              <a:ea typeface="EB Garamond"/>
              <a:cs typeface="EB Garamond"/>
              <a:sym typeface="EB Garamond"/>
            </a:endParaRPr>
          </a:p>
        </p:txBody>
      </p:sp>
      <p:sp>
        <p:nvSpPr>
          <p:cNvPr id="204" name="Google Shape;204;g3b7ac8a9630_0_210"/>
          <p:cNvSpPr/>
          <p:nvPr/>
        </p:nvSpPr>
        <p:spPr>
          <a:xfrm>
            <a:off x="6217225" y="1801700"/>
            <a:ext cx="2527200" cy="2696700"/>
          </a:xfrm>
          <a:prstGeom prst="rect">
            <a:avLst/>
          </a:prstGeom>
          <a:solidFill>
            <a:schemeClr val="lt1"/>
          </a:solidFill>
          <a:ln cap="flat" cmpd="sng" w="9525">
            <a:solidFill>
              <a:srgbClr val="DC1F35"/>
            </a:solidFill>
            <a:prstDash val="solid"/>
            <a:round/>
            <a:headEnd len="sm" w="sm" type="none"/>
            <a:tailEnd len="sm" w="sm" type="none"/>
          </a:ln>
        </p:spPr>
        <p:txBody>
          <a:bodyPr anchorCtr="0" anchor="t" bIns="84850" lIns="84850" spcFirstLastPara="1" rIns="84850" wrap="square" tIns="84850">
            <a:noAutofit/>
          </a:bodyPr>
          <a:lstStyle/>
          <a:p>
            <a:pPr indent="-317465" lvl="0" marL="457200" marR="0" rtl="0" algn="l">
              <a:lnSpc>
                <a:spcPct val="100000"/>
              </a:lnSpc>
              <a:spcBef>
                <a:spcPts val="0"/>
              </a:spcBef>
              <a:spcAft>
                <a:spcPts val="0"/>
              </a:spcAft>
              <a:buSzPts val="1399"/>
              <a:buFont typeface="EB Garamond"/>
              <a:buAutoNum type="arabicPeriod"/>
            </a:pPr>
            <a:r>
              <a:rPr b="1" lang="en" sz="1399">
                <a:latin typeface="EB Garamond"/>
                <a:ea typeface="EB Garamond"/>
                <a:cs typeface="EB Garamond"/>
                <a:sym typeface="EB Garamond"/>
              </a:rPr>
              <a:t>Gen AI </a:t>
            </a:r>
            <a:r>
              <a:rPr b="1" lang="en" sz="1399">
                <a:latin typeface="EB Garamond"/>
                <a:ea typeface="EB Garamond"/>
                <a:cs typeface="EB Garamond"/>
                <a:sym typeface="EB Garamond"/>
              </a:rPr>
              <a:t>assisted</a:t>
            </a:r>
            <a:r>
              <a:rPr b="1" lang="en" sz="1399">
                <a:latin typeface="EB Garamond"/>
                <a:ea typeface="EB Garamond"/>
                <a:cs typeface="EB Garamond"/>
                <a:sym typeface="EB Garamond"/>
              </a:rPr>
              <a:t> digital intake + routing </a:t>
            </a:r>
            <a:endParaRPr b="1" sz="1399">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latin typeface="EB Garamond"/>
                <a:ea typeface="EB Garamond"/>
                <a:cs typeface="EB Garamond"/>
                <a:sym typeface="EB Garamond"/>
              </a:rPr>
              <a:t>Divert to telehealth for low acuity cases, suggest appropriate appointment time to reduce wasted slots.</a:t>
            </a:r>
            <a:endParaRPr sz="1100">
              <a:latin typeface="EB Garamond"/>
              <a:ea typeface="EB Garamond"/>
              <a:cs typeface="EB Garamond"/>
              <a:sym typeface="EB Garamond"/>
            </a:endParaRPr>
          </a:p>
          <a:p>
            <a:pPr indent="0" lvl="0" marL="457200" marR="0" rtl="0" algn="l">
              <a:lnSpc>
                <a:spcPct val="100000"/>
              </a:lnSpc>
              <a:spcBef>
                <a:spcPts val="0"/>
              </a:spcBef>
              <a:spcAft>
                <a:spcPts val="0"/>
              </a:spcAft>
              <a:buNone/>
            </a:pPr>
            <a:r>
              <a:t/>
            </a:r>
            <a:endParaRPr sz="1399">
              <a:latin typeface="EB Garamond"/>
              <a:ea typeface="EB Garamond"/>
              <a:cs typeface="EB Garamond"/>
              <a:sym typeface="EB Garamond"/>
            </a:endParaRPr>
          </a:p>
          <a:p>
            <a:pPr indent="-317465" lvl="0" marL="457200" marR="0" rtl="0" algn="l">
              <a:lnSpc>
                <a:spcPct val="100000"/>
              </a:lnSpc>
              <a:spcBef>
                <a:spcPts val="0"/>
              </a:spcBef>
              <a:spcAft>
                <a:spcPts val="0"/>
              </a:spcAft>
              <a:buSzPts val="1399"/>
              <a:buFont typeface="EB Garamond"/>
              <a:buAutoNum type="arabicPeriod"/>
            </a:pPr>
            <a:r>
              <a:rPr b="1" lang="en" sz="1399">
                <a:latin typeface="EB Garamond"/>
                <a:ea typeface="EB Garamond"/>
                <a:cs typeface="EB Garamond"/>
                <a:sym typeface="EB Garamond"/>
              </a:rPr>
              <a:t>“Fast pass” waitlist automation </a:t>
            </a:r>
            <a:endParaRPr b="1" sz="1399">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latin typeface="EB Garamond"/>
                <a:ea typeface="EB Garamond"/>
                <a:cs typeface="EB Garamond"/>
                <a:sym typeface="EB Garamond"/>
              </a:rPr>
              <a:t>Match last-minute cancellations with patients most likely to accept and attend.</a:t>
            </a:r>
            <a:endParaRPr sz="1100">
              <a:latin typeface="EB Garamond"/>
              <a:ea typeface="EB Garamond"/>
              <a:cs typeface="EB Garamond"/>
              <a:sym typeface="EB Garamond"/>
            </a:endParaRPr>
          </a:p>
          <a:p>
            <a:pPr indent="0" lvl="0" marL="457200" marR="0" rtl="0" algn="l">
              <a:lnSpc>
                <a:spcPct val="100000"/>
              </a:lnSpc>
              <a:spcBef>
                <a:spcPts val="0"/>
              </a:spcBef>
              <a:spcAft>
                <a:spcPts val="0"/>
              </a:spcAft>
              <a:buNone/>
            </a:pPr>
            <a:r>
              <a:t/>
            </a:r>
            <a:endParaRPr sz="1399">
              <a:latin typeface="EB Garamond"/>
              <a:ea typeface="EB Garamond"/>
              <a:cs typeface="EB Garamond"/>
              <a:sym typeface="EB Garamond"/>
            </a:endParaRPr>
          </a:p>
          <a:p>
            <a:pPr indent="-317465" lvl="0" marL="457200" marR="0" rtl="0" algn="l">
              <a:lnSpc>
                <a:spcPct val="100000"/>
              </a:lnSpc>
              <a:spcBef>
                <a:spcPts val="0"/>
              </a:spcBef>
              <a:spcAft>
                <a:spcPts val="0"/>
              </a:spcAft>
              <a:buSzPts val="1399"/>
              <a:buFont typeface="EB Garamond"/>
              <a:buAutoNum type="arabicPeriod"/>
            </a:pPr>
            <a:r>
              <a:rPr b="1" lang="en" sz="1399">
                <a:latin typeface="EB Garamond"/>
                <a:ea typeface="EB Garamond"/>
                <a:cs typeface="EB Garamond"/>
                <a:sym typeface="EB Garamond"/>
              </a:rPr>
              <a:t>Frictionless rescheduling &amp; no-show prevention</a:t>
            </a:r>
            <a:endParaRPr b="1" sz="1399">
              <a:latin typeface="EB Garamond"/>
              <a:ea typeface="EB Garamond"/>
              <a:cs typeface="EB Garamond"/>
              <a:sym typeface="EB Garamond"/>
            </a:endParaRPr>
          </a:p>
        </p:txBody>
      </p:sp>
      <p:sp>
        <p:nvSpPr>
          <p:cNvPr id="205" name="Google Shape;205;g3b7ac8a9630_0_210"/>
          <p:cNvSpPr/>
          <p:nvPr/>
        </p:nvSpPr>
        <p:spPr>
          <a:xfrm>
            <a:off x="399575" y="1796063"/>
            <a:ext cx="2527200" cy="2696700"/>
          </a:xfrm>
          <a:prstGeom prst="rect">
            <a:avLst/>
          </a:prstGeom>
          <a:solidFill>
            <a:schemeClr val="lt1"/>
          </a:solidFill>
          <a:ln cap="flat" cmpd="sng" w="9525">
            <a:solidFill>
              <a:srgbClr val="DC1F35"/>
            </a:solidFill>
            <a:prstDash val="solid"/>
            <a:round/>
            <a:headEnd len="sm" w="sm" type="none"/>
            <a:tailEnd len="sm" w="sm" type="none"/>
          </a:ln>
        </p:spPr>
        <p:txBody>
          <a:bodyPr anchorCtr="0" anchor="t" bIns="84850" lIns="84850" spcFirstLastPara="1" rIns="84850" wrap="square" tIns="84850">
            <a:noAutofit/>
          </a:bodyPr>
          <a:lstStyle/>
          <a:p>
            <a:pPr indent="-317465" lvl="0" marL="457200" marR="0" rtl="0" algn="l">
              <a:lnSpc>
                <a:spcPct val="100000"/>
              </a:lnSpc>
              <a:spcBef>
                <a:spcPts val="0"/>
              </a:spcBef>
              <a:spcAft>
                <a:spcPts val="0"/>
              </a:spcAft>
              <a:buSzPts val="1399"/>
              <a:buFont typeface="EB Garamond"/>
              <a:buAutoNum type="arabicPeriod"/>
            </a:pPr>
            <a:r>
              <a:rPr b="1" lang="en" sz="1399">
                <a:solidFill>
                  <a:schemeClr val="dk1"/>
                </a:solidFill>
                <a:latin typeface="EB Garamond"/>
                <a:ea typeface="EB Garamond"/>
                <a:cs typeface="EB Garamond"/>
                <a:sym typeface="EB Garamond"/>
              </a:rPr>
              <a:t>S</a:t>
            </a:r>
            <a:r>
              <a:rPr b="1" lang="en" sz="1399">
                <a:solidFill>
                  <a:schemeClr val="dk1"/>
                </a:solidFill>
                <a:latin typeface="EB Garamond"/>
                <a:ea typeface="EB Garamond"/>
                <a:cs typeface="EB Garamond"/>
                <a:sym typeface="EB Garamond"/>
              </a:rPr>
              <a:t>cheduling &amp; Rescheduling optimizer</a:t>
            </a:r>
            <a:endParaRPr b="1" sz="1399">
              <a:solidFill>
                <a:schemeClr val="dk1"/>
              </a:solidFill>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solidFill>
                  <a:schemeClr val="dk1"/>
                </a:solidFill>
                <a:latin typeface="EB Garamond"/>
                <a:ea typeface="EB Garamond"/>
                <a:cs typeface="EB Garamond"/>
                <a:sym typeface="EB Garamond"/>
              </a:rPr>
              <a:t>Mixed</a:t>
            </a:r>
            <a:r>
              <a:rPr lang="en" sz="1100">
                <a:latin typeface="EB Garamond"/>
                <a:ea typeface="EB Garamond"/>
                <a:cs typeface="EB Garamond"/>
                <a:sym typeface="EB Garamond"/>
              </a:rPr>
              <a:t> integer programming complemented by demand forecasts &amp; capacity analysis</a:t>
            </a:r>
            <a:endParaRPr sz="1100">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sz="1399">
              <a:latin typeface="EB Garamond"/>
              <a:ea typeface="EB Garamond"/>
              <a:cs typeface="EB Garamond"/>
              <a:sym typeface="EB Garamond"/>
            </a:endParaRPr>
          </a:p>
          <a:p>
            <a:pPr indent="-317465" lvl="0" marL="457200" marR="0" rtl="0" algn="l">
              <a:lnSpc>
                <a:spcPct val="100000"/>
              </a:lnSpc>
              <a:spcBef>
                <a:spcPts val="0"/>
              </a:spcBef>
              <a:spcAft>
                <a:spcPts val="0"/>
              </a:spcAft>
              <a:buSzPts val="1399"/>
              <a:buFont typeface="EB Garamond"/>
              <a:buAutoNum type="arabicPeriod"/>
            </a:pPr>
            <a:r>
              <a:rPr b="1" lang="en" sz="1399">
                <a:latin typeface="EB Garamond"/>
                <a:ea typeface="EB Garamond"/>
                <a:cs typeface="EB Garamond"/>
                <a:sym typeface="EB Garamond"/>
              </a:rPr>
              <a:t>Gen-AI </a:t>
            </a:r>
            <a:r>
              <a:rPr b="1" lang="en" sz="1399">
                <a:latin typeface="EB Garamond"/>
                <a:ea typeface="EB Garamond"/>
                <a:cs typeface="EB Garamond"/>
                <a:sym typeface="EB Garamond"/>
              </a:rPr>
              <a:t>clinician support</a:t>
            </a:r>
            <a:endParaRPr b="1" sz="1399">
              <a:latin typeface="EB Garamond"/>
              <a:ea typeface="EB Garamond"/>
              <a:cs typeface="EB Garamond"/>
              <a:sym typeface="EB Garamond"/>
            </a:endParaRPr>
          </a:p>
        </p:txBody>
      </p:sp>
      <p:sp>
        <p:nvSpPr>
          <p:cNvPr id="206" name="Google Shape;206;g3b7ac8a9630_0_210"/>
          <p:cNvSpPr/>
          <p:nvPr/>
        </p:nvSpPr>
        <p:spPr>
          <a:xfrm>
            <a:off x="3308400" y="1796063"/>
            <a:ext cx="2527200" cy="2696700"/>
          </a:xfrm>
          <a:prstGeom prst="rect">
            <a:avLst/>
          </a:prstGeom>
          <a:solidFill>
            <a:schemeClr val="lt1"/>
          </a:solidFill>
          <a:ln cap="flat" cmpd="sng" w="9525">
            <a:solidFill>
              <a:srgbClr val="DC1F35"/>
            </a:solidFill>
            <a:prstDash val="solid"/>
            <a:round/>
            <a:headEnd len="sm" w="sm" type="none"/>
            <a:tailEnd len="sm" w="sm" type="none"/>
          </a:ln>
        </p:spPr>
        <p:txBody>
          <a:bodyPr anchorCtr="0" anchor="t" bIns="84850" lIns="84850" spcFirstLastPara="1" rIns="84850" wrap="square" tIns="84850">
            <a:noAutofit/>
          </a:bodyPr>
          <a:lstStyle/>
          <a:p>
            <a:pPr indent="-317465" lvl="0" marL="457200" marR="0" rtl="0" algn="l">
              <a:lnSpc>
                <a:spcPct val="100000"/>
              </a:lnSpc>
              <a:spcBef>
                <a:spcPts val="0"/>
              </a:spcBef>
              <a:spcAft>
                <a:spcPts val="0"/>
              </a:spcAft>
              <a:buSzPts val="1399"/>
              <a:buFont typeface="EB Garamond"/>
              <a:buAutoNum type="arabicPeriod"/>
            </a:pPr>
            <a:r>
              <a:rPr b="1" lang="en" sz="1399">
                <a:latin typeface="EB Garamond"/>
                <a:ea typeface="EB Garamond"/>
                <a:cs typeface="EB Garamond"/>
                <a:sym typeface="EB Garamond"/>
              </a:rPr>
              <a:t>Network load dashboard</a:t>
            </a:r>
            <a:endParaRPr b="1" sz="1399">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latin typeface="EB Garamond"/>
                <a:ea typeface="EB Garamond"/>
                <a:cs typeface="EB Garamond"/>
                <a:sym typeface="EB Garamond"/>
              </a:rPr>
              <a:t>Integrated visualization that allow for network-level map + specialty leaderboard &amp; can be used for load balance</a:t>
            </a:r>
            <a:endParaRPr sz="1100">
              <a:latin typeface="EB Garamond"/>
              <a:ea typeface="EB Garamond"/>
              <a:cs typeface="EB Garamond"/>
              <a:sym typeface="EB Garamond"/>
            </a:endParaRPr>
          </a:p>
          <a:p>
            <a:pPr indent="0" lvl="0" marL="914400" marR="0" rtl="0" algn="l">
              <a:lnSpc>
                <a:spcPct val="100000"/>
              </a:lnSpc>
              <a:spcBef>
                <a:spcPts val="0"/>
              </a:spcBef>
              <a:spcAft>
                <a:spcPts val="0"/>
              </a:spcAft>
              <a:buNone/>
            </a:pPr>
            <a:r>
              <a:t/>
            </a:r>
            <a:endParaRPr sz="1100">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latin typeface="EB Garamond"/>
                <a:ea typeface="EB Garamond"/>
                <a:cs typeface="EB Garamond"/>
                <a:sym typeface="EB Garamond"/>
              </a:rPr>
              <a:t>Filters: employed vs affiliate, payer type, modality, new vs follow-up</a:t>
            </a:r>
            <a:endParaRPr sz="1100">
              <a:latin typeface="EB Garamond"/>
              <a:ea typeface="EB Garamond"/>
              <a:cs typeface="EB Garamond"/>
              <a:sym typeface="EB Garamond"/>
            </a:endParaRPr>
          </a:p>
          <a:p>
            <a:pPr indent="0" lvl="0" marL="0" marR="0" rtl="0" algn="l">
              <a:lnSpc>
                <a:spcPct val="100000"/>
              </a:lnSpc>
              <a:spcBef>
                <a:spcPts val="0"/>
              </a:spcBef>
              <a:spcAft>
                <a:spcPts val="0"/>
              </a:spcAft>
              <a:buNone/>
            </a:pPr>
            <a:r>
              <a:t/>
            </a:r>
            <a:endParaRPr sz="1100">
              <a:latin typeface="EB Garamond"/>
              <a:ea typeface="EB Garamond"/>
              <a:cs typeface="EB Garamond"/>
              <a:sym typeface="EB Garamond"/>
            </a:endParaRPr>
          </a:p>
          <a:p>
            <a:pPr indent="0" lvl="0" marL="0" marR="0" rtl="0" algn="l">
              <a:lnSpc>
                <a:spcPct val="100000"/>
              </a:lnSpc>
              <a:spcBef>
                <a:spcPts val="0"/>
              </a:spcBef>
              <a:spcAft>
                <a:spcPts val="0"/>
              </a:spcAft>
              <a:buNone/>
            </a:pPr>
            <a:r>
              <a:rPr lang="en" sz="1100">
                <a:latin typeface="EB Garamond"/>
                <a:ea typeface="EB Garamond"/>
                <a:cs typeface="EB Garamond"/>
                <a:sym typeface="EB Garamond"/>
              </a:rPr>
              <a:t>Drilldowns: network → region → site</a:t>
            </a:r>
            <a:r>
              <a:rPr lang="en" sz="1399">
                <a:latin typeface="EB Garamond"/>
                <a:ea typeface="EB Garamond"/>
                <a:cs typeface="EB Garamond"/>
                <a:sym typeface="EB Garamond"/>
              </a:rPr>
              <a:t> </a:t>
            </a:r>
            <a:endParaRPr sz="1399">
              <a:latin typeface="EB Garamond"/>
              <a:ea typeface="EB Garamond"/>
              <a:cs typeface="EB Garamond"/>
              <a:sym typeface="EB Garamond"/>
            </a:endParaRPr>
          </a:p>
        </p:txBody>
      </p:sp>
      <p:sp>
        <p:nvSpPr>
          <p:cNvPr id="207" name="Google Shape;207;g3b7ac8a9630_0_210"/>
          <p:cNvSpPr txBox="1"/>
          <p:nvPr/>
        </p:nvSpPr>
        <p:spPr>
          <a:xfrm>
            <a:off x="6380089" y="1082613"/>
            <a:ext cx="22017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n" sz="1500">
                <a:latin typeface="EB Garamond"/>
                <a:ea typeface="EB Garamond"/>
                <a:cs typeface="EB Garamond"/>
                <a:sym typeface="EB Garamond"/>
              </a:rPr>
              <a:t>Ex</a:t>
            </a:r>
            <a:r>
              <a:rPr b="1" lang="en" sz="1500">
                <a:latin typeface="EB Garamond"/>
                <a:ea typeface="EB Garamond"/>
                <a:cs typeface="EB Garamond"/>
                <a:sym typeface="EB Garamond"/>
              </a:rPr>
              <a:t>ternal</a:t>
            </a:r>
            <a:endParaRPr b="1" i="0" sz="1500" u="none" cap="none" strike="noStrike">
              <a:solidFill>
                <a:srgbClr val="000000"/>
              </a:solidFill>
              <a:latin typeface="EB Garamond"/>
              <a:ea typeface="EB Garamond"/>
              <a:cs typeface="EB Garamond"/>
              <a:sym typeface="EB Garamond"/>
            </a:endParaRPr>
          </a:p>
        </p:txBody>
      </p:sp>
      <p:sp>
        <p:nvSpPr>
          <p:cNvPr id="208" name="Google Shape;208;g3b7ac8a9630_0_210"/>
          <p:cNvSpPr txBox="1"/>
          <p:nvPr/>
        </p:nvSpPr>
        <p:spPr>
          <a:xfrm>
            <a:off x="708168" y="1082613"/>
            <a:ext cx="4927500" cy="4155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1" lang="en" sz="1500">
                <a:latin typeface="EB Garamond"/>
                <a:ea typeface="EB Garamond"/>
                <a:cs typeface="EB Garamond"/>
                <a:sym typeface="EB Garamond"/>
              </a:rPr>
              <a:t>In</a:t>
            </a:r>
            <a:r>
              <a:rPr b="1" lang="en" sz="1500">
                <a:latin typeface="EB Garamond"/>
                <a:ea typeface="EB Garamond"/>
                <a:cs typeface="EB Garamond"/>
                <a:sym typeface="EB Garamond"/>
              </a:rPr>
              <a:t>ternal</a:t>
            </a:r>
            <a:endParaRPr b="1" i="0" sz="1500" u="none" cap="none" strike="noStrike">
              <a:solidFill>
                <a:srgbClr val="000000"/>
              </a:solidFill>
              <a:latin typeface="EB Garamond"/>
              <a:ea typeface="EB Garamond"/>
              <a:cs typeface="EB Garamond"/>
              <a:sym typeface="EB Garamond"/>
            </a:endParaRPr>
          </a:p>
        </p:txBody>
      </p:sp>
      <p:cxnSp>
        <p:nvCxnSpPr>
          <p:cNvPr id="209" name="Google Shape;209;g3b7ac8a9630_0_210"/>
          <p:cNvCxnSpPr/>
          <p:nvPr/>
        </p:nvCxnSpPr>
        <p:spPr>
          <a:xfrm>
            <a:off x="6217225" y="1427313"/>
            <a:ext cx="2527200" cy="9600"/>
          </a:xfrm>
          <a:prstGeom prst="straightConnector1">
            <a:avLst/>
          </a:prstGeom>
          <a:noFill/>
          <a:ln cap="flat" cmpd="sng" w="19050">
            <a:solidFill>
              <a:srgbClr val="595959"/>
            </a:solidFill>
            <a:prstDash val="solid"/>
            <a:round/>
            <a:headEnd len="sm" w="sm" type="none"/>
            <a:tailEnd len="sm" w="sm" type="none"/>
          </a:ln>
        </p:spPr>
      </p:cxnSp>
      <p:cxnSp>
        <p:nvCxnSpPr>
          <p:cNvPr id="210" name="Google Shape;210;g3b7ac8a9630_0_210"/>
          <p:cNvCxnSpPr/>
          <p:nvPr/>
        </p:nvCxnSpPr>
        <p:spPr>
          <a:xfrm>
            <a:off x="399574" y="1426835"/>
            <a:ext cx="5436000" cy="2700"/>
          </a:xfrm>
          <a:prstGeom prst="straightConnector1">
            <a:avLst/>
          </a:prstGeom>
          <a:noFill/>
          <a:ln cap="flat" cmpd="sng" w="19050">
            <a:solidFill>
              <a:srgbClr val="595959"/>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g3b7ac8a9630_0_202"/>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chemeClr val="dk1"/>
                </a:solidFill>
                <a:latin typeface="EB Garamond"/>
                <a:ea typeface="EB Garamond"/>
                <a:cs typeface="EB Garamond"/>
                <a:sym typeface="EB Garamond"/>
              </a:rPr>
              <a:t>Proposed </a:t>
            </a:r>
            <a:r>
              <a:rPr b="1" lang="en" sz="2008">
                <a:solidFill>
                  <a:srgbClr val="DC1F35"/>
                </a:solidFill>
                <a:latin typeface="EB Garamond"/>
                <a:ea typeface="EB Garamond"/>
                <a:cs typeface="EB Garamond"/>
                <a:sym typeface="EB Garamond"/>
              </a:rPr>
              <a:t>Timeline </a:t>
            </a:r>
            <a:r>
              <a:rPr b="1" lang="en" sz="2008">
                <a:solidFill>
                  <a:schemeClr val="dk1"/>
                </a:solidFill>
                <a:latin typeface="EB Garamond"/>
                <a:ea typeface="EB Garamond"/>
                <a:cs typeface="EB Garamond"/>
                <a:sym typeface="EB Garamond"/>
              </a:rPr>
              <a:t>for Solution Rollout</a:t>
            </a:r>
            <a:endParaRPr b="1" i="0" sz="2008" u="none" cap="none" strike="noStrike">
              <a:solidFill>
                <a:srgbClr val="DC1F35"/>
              </a:solidFill>
              <a:latin typeface="EB Garamond"/>
              <a:ea typeface="EB Garamond"/>
              <a:cs typeface="EB Garamond"/>
              <a:sym typeface="EB Garamond"/>
            </a:endParaRPr>
          </a:p>
        </p:txBody>
      </p:sp>
      <p:cxnSp>
        <p:nvCxnSpPr>
          <p:cNvPr id="216" name="Google Shape;216;g3b7ac8a9630_0_202"/>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217" name="Google Shape;217;g3b7ac8a9630_0_202"/>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218" name="Google Shape;218;g3b7ac8a9630_0_202"/>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219" name="Google Shape;219;g3b7ac8a9630_0_202"/>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sp>
        <p:nvSpPr>
          <p:cNvPr id="220" name="Google Shape;220;g3b7ac8a9630_0_202"/>
          <p:cNvSpPr/>
          <p:nvPr/>
        </p:nvSpPr>
        <p:spPr>
          <a:xfrm>
            <a:off x="2464650" y="1575600"/>
            <a:ext cx="1066800" cy="43500"/>
          </a:xfrm>
          <a:prstGeom prst="roundRect">
            <a:avLst>
              <a:gd fmla="val 50000" name="adj"/>
            </a:avLst>
          </a:prstGeom>
          <a:solidFill>
            <a:srgbClr val="DC1F35"/>
          </a:solidFill>
          <a:ln>
            <a:noFill/>
          </a:ln>
        </p:spPr>
        <p:txBody>
          <a:bodyPr anchorCtr="0" anchor="ctr" bIns="108175" lIns="108175" spcFirstLastPara="1" rIns="108175" wrap="square" tIns="108175">
            <a:noAutofit/>
          </a:bodyPr>
          <a:lstStyle/>
          <a:p>
            <a:pPr indent="0" lvl="0" marL="0" rtl="0" algn="l">
              <a:spcBef>
                <a:spcPts val="0"/>
              </a:spcBef>
              <a:spcAft>
                <a:spcPts val="0"/>
              </a:spcAft>
              <a:buNone/>
            </a:pPr>
            <a:r>
              <a:t/>
            </a:r>
            <a:endParaRPr>
              <a:solidFill>
                <a:srgbClr val="DC1F35"/>
              </a:solidFill>
            </a:endParaRPr>
          </a:p>
        </p:txBody>
      </p:sp>
      <p:grpSp>
        <p:nvGrpSpPr>
          <p:cNvPr id="221" name="Google Shape;221;g3b7ac8a9630_0_202"/>
          <p:cNvGrpSpPr/>
          <p:nvPr/>
        </p:nvGrpSpPr>
        <p:grpSpPr>
          <a:xfrm>
            <a:off x="2844090" y="1231268"/>
            <a:ext cx="3272810" cy="2245484"/>
            <a:chOff x="2164977" y="1957150"/>
            <a:chExt cx="2766300" cy="1897966"/>
          </a:xfrm>
        </p:grpSpPr>
        <p:sp>
          <p:nvSpPr>
            <p:cNvPr id="222" name="Google Shape;222;g3b7ac8a9630_0_202"/>
            <p:cNvSpPr/>
            <p:nvPr/>
          </p:nvSpPr>
          <p:spPr>
            <a:xfrm>
              <a:off x="3256823" y="1957150"/>
              <a:ext cx="594300" cy="594300"/>
            </a:xfrm>
            <a:prstGeom prst="ellipse">
              <a:avLst/>
            </a:prstGeom>
            <a:noFill/>
            <a:ln cap="flat" cmpd="sng" w="45050">
              <a:solidFill>
                <a:srgbClr val="DC1F35"/>
              </a:solidFill>
              <a:prstDash val="solid"/>
              <a:round/>
              <a:headEnd len="sm" w="sm" type="none"/>
              <a:tailEnd len="sm" w="sm" type="none"/>
            </a:ln>
          </p:spPr>
          <p:txBody>
            <a:bodyPr anchorCtr="0" anchor="ctr" bIns="108175" lIns="108175" spcFirstLastPara="1" rIns="108175" wrap="square" tIns="108175">
              <a:noAutofit/>
            </a:bodyPr>
            <a:lstStyle/>
            <a:p>
              <a:pPr indent="0" lvl="0" marL="0" rtl="0" algn="l">
                <a:spcBef>
                  <a:spcPts val="0"/>
                </a:spcBef>
                <a:spcAft>
                  <a:spcPts val="0"/>
                </a:spcAft>
                <a:buNone/>
              </a:pPr>
              <a:r>
                <a:t/>
              </a:r>
              <a:endParaRPr sz="1572">
                <a:solidFill>
                  <a:srgbClr val="DC1F35"/>
                </a:solidFill>
              </a:endParaRPr>
            </a:p>
          </p:txBody>
        </p:sp>
        <p:sp>
          <p:nvSpPr>
            <p:cNvPr id="223" name="Google Shape;223;g3b7ac8a9630_0_202"/>
            <p:cNvSpPr txBox="1"/>
            <p:nvPr/>
          </p:nvSpPr>
          <p:spPr>
            <a:xfrm>
              <a:off x="2699425" y="2660925"/>
              <a:ext cx="1709100" cy="446400"/>
            </a:xfrm>
            <a:prstGeom prst="rect">
              <a:avLst/>
            </a:prstGeom>
            <a:noFill/>
            <a:ln>
              <a:noFill/>
            </a:ln>
          </p:spPr>
          <p:txBody>
            <a:bodyPr anchorCtr="0" anchor="b" bIns="108175" lIns="108175" spcFirstLastPara="1" rIns="108175" wrap="square" tIns="108175">
              <a:noAutofit/>
            </a:bodyPr>
            <a:lstStyle/>
            <a:p>
              <a:pPr indent="0" lvl="0" marL="0" rtl="0" algn="ctr">
                <a:lnSpc>
                  <a:spcPct val="115000"/>
                </a:lnSpc>
                <a:spcBef>
                  <a:spcPts val="0"/>
                </a:spcBef>
                <a:spcAft>
                  <a:spcPts val="0"/>
                </a:spcAft>
                <a:buNone/>
              </a:pPr>
              <a:r>
                <a:rPr b="1" lang="en" sz="1183">
                  <a:solidFill>
                    <a:srgbClr val="DC1F35"/>
                  </a:solidFill>
                  <a:latin typeface="EB Garamond"/>
                  <a:ea typeface="EB Garamond"/>
                  <a:cs typeface="EB Garamond"/>
                  <a:sym typeface="EB Garamond"/>
                </a:rPr>
                <a:t>Optimization Pilot</a:t>
              </a:r>
              <a:endParaRPr b="1" sz="1183">
                <a:solidFill>
                  <a:srgbClr val="DC1F35"/>
                </a:solidFill>
                <a:latin typeface="EB Garamond"/>
                <a:ea typeface="EB Garamond"/>
                <a:cs typeface="EB Garamond"/>
                <a:sym typeface="EB Garamond"/>
              </a:endParaRPr>
            </a:p>
          </p:txBody>
        </p:sp>
        <p:sp>
          <p:nvSpPr>
            <p:cNvPr id="224" name="Google Shape;224;g3b7ac8a9630_0_202"/>
            <p:cNvSpPr txBox="1"/>
            <p:nvPr/>
          </p:nvSpPr>
          <p:spPr>
            <a:xfrm>
              <a:off x="2164977" y="3117716"/>
              <a:ext cx="2766300" cy="737400"/>
            </a:xfrm>
            <a:prstGeom prst="rect">
              <a:avLst/>
            </a:prstGeom>
            <a:noFill/>
            <a:ln>
              <a:noFill/>
            </a:ln>
          </p:spPr>
          <p:txBody>
            <a:bodyPr anchorCtr="0" anchor="t" bIns="108175" lIns="108175" spcFirstLastPara="1" rIns="108175" wrap="square" tIns="108175">
              <a:noAutofit/>
            </a:bodyPr>
            <a:lstStyle/>
            <a:p>
              <a:pPr indent="-320919" lvl="1" marL="1026941" rtl="0" algn="l">
                <a:lnSpc>
                  <a:spcPct val="115000"/>
                </a:lnSpc>
                <a:spcBef>
                  <a:spcPts val="0"/>
                </a:spcBef>
                <a:spcAft>
                  <a:spcPts val="0"/>
                </a:spcAft>
                <a:buClr>
                  <a:schemeClr val="dk1"/>
                </a:buClr>
                <a:buSzPts val="1011"/>
                <a:buFont typeface="EB Garamond"/>
                <a:buChar char="○"/>
              </a:pPr>
              <a:r>
                <a:rPr b="1" lang="en" sz="1010">
                  <a:solidFill>
                    <a:schemeClr val="dk1"/>
                  </a:solidFill>
                  <a:latin typeface="EB Garamond"/>
                  <a:ea typeface="EB Garamond"/>
                  <a:cs typeface="EB Garamond"/>
                  <a:sym typeface="EB Garamond"/>
                </a:rPr>
                <a:t>Months 3-6</a:t>
              </a:r>
              <a:endParaRPr b="1"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Scope:</a:t>
              </a:r>
              <a:r>
                <a:rPr lang="en" sz="1010">
                  <a:solidFill>
                    <a:schemeClr val="dk1"/>
                  </a:solidFill>
                  <a:latin typeface="EB Garamond"/>
                  <a:ea typeface="EB Garamond"/>
                  <a:cs typeface="EB Garamond"/>
                  <a:sym typeface="EB Garamond"/>
                </a:rPr>
                <a:t> Turn on "Predictive Scheduling"</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Goal:</a:t>
              </a:r>
              <a:r>
                <a:rPr lang="en" sz="1010">
                  <a:solidFill>
                    <a:schemeClr val="dk1"/>
                  </a:solidFill>
                  <a:latin typeface="EB Garamond"/>
                  <a:ea typeface="EB Garamond"/>
                  <a:cs typeface="EB Garamond"/>
                  <a:sym typeface="EB Garamond"/>
                </a:rPr>
                <a:t> Increase slot utilization by 10-15%.</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Sites:</a:t>
              </a:r>
              <a:r>
                <a:rPr lang="en" sz="1010">
                  <a:solidFill>
                    <a:schemeClr val="dk1"/>
                  </a:solidFill>
                  <a:latin typeface="EB Garamond"/>
                  <a:ea typeface="EB Garamond"/>
                  <a:cs typeface="EB Garamond"/>
                  <a:sym typeface="EB Garamond"/>
                </a:rPr>
                <a:t> RESTRICTED to </a:t>
              </a:r>
              <a:r>
                <a:rPr b="1" lang="en" sz="1010">
                  <a:solidFill>
                    <a:schemeClr val="dk1"/>
                  </a:solidFill>
                  <a:latin typeface="EB Garamond"/>
                  <a:ea typeface="EB Garamond"/>
                  <a:cs typeface="EB Garamond"/>
                  <a:sym typeface="EB Garamond"/>
                </a:rPr>
                <a:t>5 Employed Primary Care Clinics</a:t>
              </a:r>
              <a:r>
                <a:rPr lang="en" sz="1010">
                  <a:solidFill>
                    <a:schemeClr val="dk1"/>
                  </a:solidFill>
                  <a:latin typeface="EB Garamond"/>
                  <a:ea typeface="EB Garamond"/>
                  <a:cs typeface="EB Garamond"/>
                  <a:sym typeface="EB Garamond"/>
                </a:rPr>
                <a:t> (high control environment). Test and refine models here. Expand to </a:t>
              </a:r>
              <a:r>
                <a:rPr b="1" lang="en" sz="1010">
                  <a:solidFill>
                    <a:schemeClr val="dk1"/>
                  </a:solidFill>
                  <a:latin typeface="EB Garamond"/>
                  <a:ea typeface="EB Garamond"/>
                  <a:cs typeface="EB Garamond"/>
                  <a:sym typeface="EB Garamond"/>
                </a:rPr>
                <a:t>Specialty Care</a:t>
              </a:r>
              <a:r>
                <a:rPr b="1" lang="en" sz="1010">
                  <a:solidFill>
                    <a:schemeClr val="dk1"/>
                  </a:solidFill>
                  <a:latin typeface="EB Garamond"/>
                  <a:ea typeface="EB Garamond"/>
                  <a:cs typeface="EB Garamond"/>
                  <a:sym typeface="EB Garamond"/>
                </a:rPr>
                <a:t>.</a:t>
              </a:r>
              <a:endParaRPr sz="1010">
                <a:solidFill>
                  <a:schemeClr val="dk1"/>
                </a:solidFill>
                <a:latin typeface="EB Garamond"/>
                <a:ea typeface="EB Garamond"/>
                <a:cs typeface="EB Garamond"/>
                <a:sym typeface="EB Garamond"/>
              </a:endParaRPr>
            </a:p>
          </p:txBody>
        </p:sp>
        <p:sp>
          <p:nvSpPr>
            <p:cNvPr id="225" name="Google Shape;225;g3b7ac8a9630_0_202"/>
            <p:cNvSpPr txBox="1"/>
            <p:nvPr/>
          </p:nvSpPr>
          <p:spPr>
            <a:xfrm>
              <a:off x="3294718" y="2045630"/>
              <a:ext cx="515400" cy="321000"/>
            </a:xfrm>
            <a:prstGeom prst="rect">
              <a:avLst/>
            </a:prstGeom>
            <a:noFill/>
            <a:ln>
              <a:noFill/>
            </a:ln>
          </p:spPr>
          <p:txBody>
            <a:bodyPr anchorCtr="0" anchor="t" bIns="108175" lIns="108175" spcFirstLastPara="1" rIns="108175" wrap="square" tIns="108175">
              <a:noAutofit/>
            </a:bodyPr>
            <a:lstStyle/>
            <a:p>
              <a:pPr indent="0" lvl="0" marL="0" rtl="0" algn="ctr">
                <a:lnSpc>
                  <a:spcPct val="115000"/>
                </a:lnSpc>
                <a:spcBef>
                  <a:spcPts val="0"/>
                </a:spcBef>
                <a:spcAft>
                  <a:spcPts val="1893"/>
                </a:spcAft>
                <a:buNone/>
              </a:pPr>
              <a:r>
                <a:rPr b="1" lang="en" sz="1046">
                  <a:solidFill>
                    <a:srgbClr val="DC1F35"/>
                  </a:solidFill>
                  <a:latin typeface="EB Garamond"/>
                  <a:ea typeface="EB Garamond"/>
                  <a:cs typeface="EB Garamond"/>
                  <a:sym typeface="EB Garamond"/>
                </a:rPr>
                <a:t>Phase 2</a:t>
              </a:r>
              <a:endParaRPr b="1" sz="1046">
                <a:solidFill>
                  <a:srgbClr val="DC1F35"/>
                </a:solidFill>
                <a:latin typeface="EB Garamond"/>
                <a:ea typeface="EB Garamond"/>
                <a:cs typeface="EB Garamond"/>
                <a:sym typeface="EB Garamond"/>
              </a:endParaRPr>
            </a:p>
          </p:txBody>
        </p:sp>
      </p:grpSp>
      <p:grpSp>
        <p:nvGrpSpPr>
          <p:cNvPr id="226" name="Google Shape;226;g3b7ac8a9630_0_202"/>
          <p:cNvGrpSpPr/>
          <p:nvPr/>
        </p:nvGrpSpPr>
        <p:grpSpPr>
          <a:xfrm>
            <a:off x="5484446" y="1231268"/>
            <a:ext cx="3272810" cy="2245484"/>
            <a:chOff x="4156007" y="1957150"/>
            <a:chExt cx="2766300" cy="1897966"/>
          </a:xfrm>
        </p:grpSpPr>
        <p:sp>
          <p:nvSpPr>
            <p:cNvPr id="227" name="Google Shape;227;g3b7ac8a9630_0_202"/>
            <p:cNvSpPr/>
            <p:nvPr/>
          </p:nvSpPr>
          <p:spPr>
            <a:xfrm>
              <a:off x="5338808" y="1957150"/>
              <a:ext cx="594300" cy="594300"/>
            </a:xfrm>
            <a:prstGeom prst="ellipse">
              <a:avLst/>
            </a:prstGeom>
            <a:noFill/>
            <a:ln cap="flat" cmpd="sng" w="45050">
              <a:solidFill>
                <a:srgbClr val="DC1F35"/>
              </a:solidFill>
              <a:prstDash val="solid"/>
              <a:round/>
              <a:headEnd len="sm" w="sm" type="none"/>
              <a:tailEnd len="sm" w="sm" type="none"/>
            </a:ln>
          </p:spPr>
          <p:txBody>
            <a:bodyPr anchorCtr="0" anchor="ctr" bIns="108175" lIns="108175" spcFirstLastPara="1" rIns="108175" wrap="square" tIns="108175">
              <a:noAutofit/>
            </a:bodyPr>
            <a:lstStyle/>
            <a:p>
              <a:pPr indent="0" lvl="0" marL="0" rtl="0" algn="l">
                <a:spcBef>
                  <a:spcPts val="0"/>
                </a:spcBef>
                <a:spcAft>
                  <a:spcPts val="0"/>
                </a:spcAft>
                <a:buNone/>
              </a:pPr>
              <a:r>
                <a:t/>
              </a:r>
              <a:endParaRPr sz="1572">
                <a:solidFill>
                  <a:srgbClr val="DC1F35"/>
                </a:solidFill>
              </a:endParaRPr>
            </a:p>
          </p:txBody>
        </p:sp>
        <p:sp>
          <p:nvSpPr>
            <p:cNvPr id="228" name="Google Shape;228;g3b7ac8a9630_0_202"/>
            <p:cNvSpPr txBox="1"/>
            <p:nvPr/>
          </p:nvSpPr>
          <p:spPr>
            <a:xfrm>
              <a:off x="4781413" y="2660925"/>
              <a:ext cx="1709100" cy="446400"/>
            </a:xfrm>
            <a:prstGeom prst="rect">
              <a:avLst/>
            </a:prstGeom>
            <a:noFill/>
            <a:ln>
              <a:noFill/>
            </a:ln>
          </p:spPr>
          <p:txBody>
            <a:bodyPr anchorCtr="0" anchor="b" bIns="108175" lIns="108175" spcFirstLastPara="1" rIns="108175" wrap="square" tIns="108175">
              <a:noAutofit/>
            </a:bodyPr>
            <a:lstStyle/>
            <a:p>
              <a:pPr indent="0" lvl="0" marL="0" rtl="0" algn="ctr">
                <a:lnSpc>
                  <a:spcPct val="115000"/>
                </a:lnSpc>
                <a:spcBef>
                  <a:spcPts val="0"/>
                </a:spcBef>
                <a:spcAft>
                  <a:spcPts val="0"/>
                </a:spcAft>
                <a:buNone/>
              </a:pPr>
              <a:r>
                <a:rPr b="1" lang="en" sz="1183">
                  <a:solidFill>
                    <a:srgbClr val="DC1F35"/>
                  </a:solidFill>
                  <a:latin typeface="EB Garamond"/>
                  <a:ea typeface="EB Garamond"/>
                  <a:cs typeface="EB Garamond"/>
                  <a:sym typeface="EB Garamond"/>
                </a:rPr>
                <a:t>The Network Connector</a:t>
              </a:r>
              <a:endParaRPr b="1" sz="1183">
                <a:solidFill>
                  <a:srgbClr val="DC1F35"/>
                </a:solidFill>
                <a:latin typeface="EB Garamond"/>
                <a:ea typeface="EB Garamond"/>
                <a:cs typeface="EB Garamond"/>
                <a:sym typeface="EB Garamond"/>
              </a:endParaRPr>
            </a:p>
          </p:txBody>
        </p:sp>
        <p:sp>
          <p:nvSpPr>
            <p:cNvPr id="229" name="Google Shape;229;g3b7ac8a9630_0_202"/>
            <p:cNvSpPr txBox="1"/>
            <p:nvPr/>
          </p:nvSpPr>
          <p:spPr>
            <a:xfrm>
              <a:off x="4156007" y="3117716"/>
              <a:ext cx="2766300" cy="737400"/>
            </a:xfrm>
            <a:prstGeom prst="rect">
              <a:avLst/>
            </a:prstGeom>
            <a:noFill/>
            <a:ln>
              <a:noFill/>
            </a:ln>
          </p:spPr>
          <p:txBody>
            <a:bodyPr anchorCtr="0" anchor="t" bIns="108175" lIns="108175" spcFirstLastPara="1" rIns="108175" wrap="square" tIns="108175">
              <a:noAutofit/>
            </a:bodyPr>
            <a:lstStyle/>
            <a:p>
              <a:pPr indent="-320919" lvl="1" marL="1026941" rtl="0" algn="l">
                <a:lnSpc>
                  <a:spcPct val="115000"/>
                </a:lnSpc>
                <a:spcBef>
                  <a:spcPts val="0"/>
                </a:spcBef>
                <a:spcAft>
                  <a:spcPts val="0"/>
                </a:spcAft>
                <a:buClr>
                  <a:schemeClr val="dk1"/>
                </a:buClr>
                <a:buSzPts val="1011"/>
                <a:buFont typeface="EB Garamond"/>
                <a:buChar char="○"/>
              </a:pPr>
              <a:r>
                <a:rPr b="1" lang="en" sz="1010">
                  <a:solidFill>
                    <a:schemeClr val="dk1"/>
                  </a:solidFill>
                  <a:latin typeface="EB Garamond"/>
                  <a:ea typeface="EB Garamond"/>
                  <a:cs typeface="EB Garamond"/>
                  <a:sym typeface="EB Garamond"/>
                </a:rPr>
                <a:t>Months 6-12</a:t>
              </a:r>
              <a:endParaRPr b="1"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Scope:</a:t>
              </a:r>
              <a:r>
                <a:rPr lang="en" sz="1010">
                  <a:solidFill>
                    <a:schemeClr val="dk1"/>
                  </a:solidFill>
                  <a:latin typeface="EB Garamond"/>
                  <a:ea typeface="EB Garamond"/>
                  <a:cs typeface="EB Garamond"/>
                  <a:sym typeface="EB Garamond"/>
                </a:rPr>
                <a:t> Launch the "Load Balancing" Dashboard and onboard Affiliates</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Goal:</a:t>
              </a:r>
              <a:r>
                <a:rPr lang="en" sz="1010">
                  <a:solidFill>
                    <a:schemeClr val="dk1"/>
                  </a:solidFill>
                  <a:latin typeface="EB Garamond"/>
                  <a:ea typeface="EB Garamond"/>
                  <a:cs typeface="EB Garamond"/>
                  <a:sym typeface="EB Garamond"/>
                </a:rPr>
                <a:t> Distribute patient load evenly across the city</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Sites:</a:t>
              </a:r>
              <a:r>
                <a:rPr lang="en" sz="1010">
                  <a:solidFill>
                    <a:schemeClr val="dk1"/>
                  </a:solidFill>
                  <a:latin typeface="EB Garamond"/>
                  <a:ea typeface="EB Garamond"/>
                  <a:cs typeface="EB Garamond"/>
                  <a:sym typeface="EB Garamond"/>
                </a:rPr>
                <a:t> Roll out to all Employed sites + Top 20% of high-volume Affiliates</a:t>
              </a:r>
              <a:endParaRPr sz="1010">
                <a:solidFill>
                  <a:schemeClr val="dk1"/>
                </a:solidFill>
                <a:latin typeface="EB Garamond"/>
                <a:ea typeface="EB Garamond"/>
                <a:cs typeface="EB Garamond"/>
                <a:sym typeface="EB Garamond"/>
              </a:endParaRPr>
            </a:p>
          </p:txBody>
        </p:sp>
        <p:sp>
          <p:nvSpPr>
            <p:cNvPr id="230" name="Google Shape;230;g3b7ac8a9630_0_202"/>
            <p:cNvSpPr txBox="1"/>
            <p:nvPr/>
          </p:nvSpPr>
          <p:spPr>
            <a:xfrm>
              <a:off x="5375553" y="2061840"/>
              <a:ext cx="520800" cy="321000"/>
            </a:xfrm>
            <a:prstGeom prst="rect">
              <a:avLst/>
            </a:prstGeom>
            <a:noFill/>
            <a:ln>
              <a:noFill/>
            </a:ln>
          </p:spPr>
          <p:txBody>
            <a:bodyPr anchorCtr="0" anchor="t" bIns="108175" lIns="108175" spcFirstLastPara="1" rIns="108175" wrap="square" tIns="108175">
              <a:noAutofit/>
            </a:bodyPr>
            <a:lstStyle/>
            <a:p>
              <a:pPr indent="0" lvl="0" marL="0" rtl="0" algn="ctr">
                <a:lnSpc>
                  <a:spcPct val="115000"/>
                </a:lnSpc>
                <a:spcBef>
                  <a:spcPts val="0"/>
                </a:spcBef>
                <a:spcAft>
                  <a:spcPts val="1893"/>
                </a:spcAft>
                <a:buNone/>
              </a:pPr>
              <a:r>
                <a:rPr b="1" lang="en" sz="1146">
                  <a:solidFill>
                    <a:srgbClr val="DC1F35"/>
                  </a:solidFill>
                  <a:latin typeface="EB Garamond"/>
                  <a:ea typeface="EB Garamond"/>
                  <a:cs typeface="EB Garamond"/>
                  <a:sym typeface="EB Garamond"/>
                </a:rPr>
                <a:t>Phase 3</a:t>
              </a:r>
              <a:endParaRPr b="1" sz="1146">
                <a:solidFill>
                  <a:srgbClr val="DC1F35"/>
                </a:solidFill>
                <a:latin typeface="EB Garamond"/>
                <a:ea typeface="EB Garamond"/>
                <a:cs typeface="EB Garamond"/>
                <a:sym typeface="EB Garamond"/>
              </a:endParaRPr>
            </a:p>
          </p:txBody>
        </p:sp>
      </p:grpSp>
      <p:grpSp>
        <p:nvGrpSpPr>
          <p:cNvPr id="231" name="Google Shape;231;g3b7ac8a9630_0_202"/>
          <p:cNvGrpSpPr/>
          <p:nvPr/>
        </p:nvGrpSpPr>
        <p:grpSpPr>
          <a:xfrm>
            <a:off x="-210445" y="1231268"/>
            <a:ext cx="3548590" cy="2245475"/>
            <a:chOff x="-101434" y="1957150"/>
            <a:chExt cx="2999400" cy="1897958"/>
          </a:xfrm>
        </p:grpSpPr>
        <p:sp>
          <p:nvSpPr>
            <p:cNvPr id="232" name="Google Shape;232;g3b7ac8a9630_0_202"/>
            <p:cNvSpPr/>
            <p:nvPr/>
          </p:nvSpPr>
          <p:spPr>
            <a:xfrm>
              <a:off x="1151886" y="1957150"/>
              <a:ext cx="594300" cy="594300"/>
            </a:xfrm>
            <a:prstGeom prst="ellipse">
              <a:avLst/>
            </a:prstGeom>
            <a:noFill/>
            <a:ln cap="flat" cmpd="sng" w="45050">
              <a:solidFill>
                <a:srgbClr val="DC1F35"/>
              </a:solidFill>
              <a:prstDash val="solid"/>
              <a:round/>
              <a:headEnd len="sm" w="sm" type="none"/>
              <a:tailEnd len="sm" w="sm" type="none"/>
            </a:ln>
          </p:spPr>
          <p:txBody>
            <a:bodyPr anchorCtr="0" anchor="ctr" bIns="108175" lIns="108175" spcFirstLastPara="1" rIns="108175" wrap="square" tIns="108175">
              <a:noAutofit/>
            </a:bodyPr>
            <a:lstStyle/>
            <a:p>
              <a:pPr indent="0" lvl="0" marL="0" rtl="0" algn="l">
                <a:spcBef>
                  <a:spcPts val="0"/>
                </a:spcBef>
                <a:spcAft>
                  <a:spcPts val="0"/>
                </a:spcAft>
                <a:buNone/>
              </a:pPr>
              <a:r>
                <a:t/>
              </a:r>
              <a:endParaRPr sz="1656">
                <a:solidFill>
                  <a:srgbClr val="DC1F35"/>
                </a:solidFill>
              </a:endParaRPr>
            </a:p>
          </p:txBody>
        </p:sp>
        <p:sp>
          <p:nvSpPr>
            <p:cNvPr id="233" name="Google Shape;233;g3b7ac8a9630_0_202"/>
            <p:cNvSpPr txBox="1"/>
            <p:nvPr/>
          </p:nvSpPr>
          <p:spPr>
            <a:xfrm>
              <a:off x="594488" y="2660925"/>
              <a:ext cx="1709100" cy="446400"/>
            </a:xfrm>
            <a:prstGeom prst="rect">
              <a:avLst/>
            </a:prstGeom>
            <a:noFill/>
            <a:ln>
              <a:noFill/>
            </a:ln>
          </p:spPr>
          <p:txBody>
            <a:bodyPr anchorCtr="0" anchor="b" bIns="108175" lIns="108175" spcFirstLastPara="1" rIns="108175" wrap="square" tIns="108175">
              <a:noAutofit/>
            </a:bodyPr>
            <a:lstStyle/>
            <a:p>
              <a:pPr indent="0" lvl="0" marL="0" rtl="0" algn="ctr">
                <a:lnSpc>
                  <a:spcPct val="115000"/>
                </a:lnSpc>
                <a:spcBef>
                  <a:spcPts val="0"/>
                </a:spcBef>
                <a:spcAft>
                  <a:spcPts val="0"/>
                </a:spcAft>
                <a:buNone/>
              </a:pPr>
              <a:r>
                <a:rPr b="1" lang="en" sz="1183">
                  <a:solidFill>
                    <a:srgbClr val="DC1F35"/>
                  </a:solidFill>
                  <a:latin typeface="EB Garamond"/>
                  <a:ea typeface="EB Garamond"/>
                  <a:cs typeface="EB Garamond"/>
                  <a:sym typeface="EB Garamond"/>
                </a:rPr>
                <a:t>‘The Digital Front Door’</a:t>
              </a:r>
              <a:endParaRPr b="1" sz="1183">
                <a:solidFill>
                  <a:srgbClr val="DC1F35"/>
                </a:solidFill>
                <a:latin typeface="EB Garamond"/>
                <a:ea typeface="EB Garamond"/>
                <a:cs typeface="EB Garamond"/>
                <a:sym typeface="EB Garamond"/>
              </a:endParaRPr>
            </a:p>
          </p:txBody>
        </p:sp>
        <p:sp>
          <p:nvSpPr>
            <p:cNvPr id="234" name="Google Shape;234;g3b7ac8a9630_0_202"/>
            <p:cNvSpPr txBox="1"/>
            <p:nvPr/>
          </p:nvSpPr>
          <p:spPr>
            <a:xfrm>
              <a:off x="-101434" y="3117708"/>
              <a:ext cx="2999400" cy="737400"/>
            </a:xfrm>
            <a:prstGeom prst="rect">
              <a:avLst/>
            </a:prstGeom>
            <a:noFill/>
            <a:ln>
              <a:noFill/>
            </a:ln>
          </p:spPr>
          <p:txBody>
            <a:bodyPr anchorCtr="0" anchor="t" bIns="108175" lIns="108175" spcFirstLastPara="1" rIns="108175" wrap="square" tIns="108175">
              <a:noAutofit/>
            </a:bodyPr>
            <a:lstStyle/>
            <a:p>
              <a:pPr indent="-320919" lvl="1" marL="1026941" rtl="0" algn="l">
                <a:lnSpc>
                  <a:spcPct val="115000"/>
                </a:lnSpc>
                <a:spcBef>
                  <a:spcPts val="0"/>
                </a:spcBef>
                <a:spcAft>
                  <a:spcPts val="0"/>
                </a:spcAft>
                <a:buClr>
                  <a:schemeClr val="dk1"/>
                </a:buClr>
                <a:buSzPts val="1011"/>
                <a:buFont typeface="EB Garamond"/>
                <a:buChar char="○"/>
              </a:pPr>
              <a:r>
                <a:rPr b="1" lang="en" sz="1010">
                  <a:solidFill>
                    <a:schemeClr val="dk1"/>
                  </a:solidFill>
                  <a:latin typeface="EB Garamond"/>
                  <a:ea typeface="EB Garamond"/>
                  <a:cs typeface="EB Garamond"/>
                  <a:sym typeface="EB Garamond"/>
                </a:rPr>
                <a:t>Months 0-3</a:t>
              </a:r>
              <a:endParaRPr b="1"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Scope:</a:t>
              </a:r>
              <a:r>
                <a:rPr lang="en" sz="1010">
                  <a:solidFill>
                    <a:schemeClr val="dk1"/>
                  </a:solidFill>
                  <a:latin typeface="EB Garamond"/>
                  <a:ea typeface="EB Garamond"/>
                  <a:cs typeface="EB Garamond"/>
                  <a:sym typeface="EB Garamond"/>
                </a:rPr>
                <a:t> Deploy the GenAI Symptom Checker/Triage bot on the website</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Goal:</a:t>
              </a:r>
              <a:r>
                <a:rPr lang="en" sz="1010">
                  <a:solidFill>
                    <a:schemeClr val="dk1"/>
                  </a:solidFill>
                  <a:latin typeface="EB Garamond"/>
                  <a:ea typeface="EB Garamond"/>
                  <a:cs typeface="EB Garamond"/>
                  <a:sym typeface="EB Garamond"/>
                </a:rPr>
                <a:t> Immediate diversion of low-acuity cases to </a:t>
              </a:r>
              <a:r>
                <a:rPr b="1" lang="en" sz="1010">
                  <a:solidFill>
                    <a:schemeClr val="dk1"/>
                  </a:solidFill>
                  <a:latin typeface="EB Garamond"/>
                  <a:ea typeface="EB Garamond"/>
                  <a:cs typeface="EB Garamond"/>
                  <a:sym typeface="EB Garamond"/>
                </a:rPr>
                <a:t>Telehealth</a:t>
              </a:r>
              <a:r>
                <a:rPr lang="en" sz="1010">
                  <a:solidFill>
                    <a:schemeClr val="dk1"/>
                  </a:solidFill>
                  <a:latin typeface="EB Garamond"/>
                  <a:ea typeface="EB Garamond"/>
                  <a:cs typeface="EB Garamond"/>
                  <a:sym typeface="EB Garamond"/>
                </a:rPr>
                <a:t>. Quick win to reduce pressure on physical clinics.</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Font typeface="EB Garamond"/>
                <a:buChar char="○"/>
              </a:pPr>
              <a:r>
                <a:rPr b="1" lang="en" sz="1010">
                  <a:solidFill>
                    <a:schemeClr val="dk1"/>
                  </a:solidFill>
                  <a:latin typeface="EB Garamond"/>
                  <a:ea typeface="EB Garamond"/>
                  <a:cs typeface="EB Garamond"/>
                  <a:sym typeface="EB Garamond"/>
                </a:rPr>
                <a:t>Patients Diverted: ~25k</a:t>
              </a:r>
              <a:r>
                <a:rPr lang="en" sz="1010">
                  <a:solidFill>
                    <a:schemeClr val="dk1"/>
                  </a:solidFill>
                  <a:latin typeface="EB Garamond"/>
                  <a:ea typeface="EB Garamond"/>
                  <a:cs typeface="EB Garamond"/>
                  <a:sym typeface="EB Garamond"/>
                </a:rPr>
                <a:t> </a:t>
              </a:r>
              <a:endParaRPr sz="1010">
                <a:solidFill>
                  <a:schemeClr val="dk1"/>
                </a:solidFill>
                <a:latin typeface="EB Garamond"/>
                <a:ea typeface="EB Garamond"/>
                <a:cs typeface="EB Garamond"/>
                <a:sym typeface="EB Garamond"/>
              </a:endParaRPr>
            </a:p>
            <a:p>
              <a:pPr indent="-320919" lvl="1" marL="1026941" rtl="0" algn="l">
                <a:lnSpc>
                  <a:spcPct val="115000"/>
                </a:lnSpc>
                <a:spcBef>
                  <a:spcPts val="0"/>
                </a:spcBef>
                <a:spcAft>
                  <a:spcPts val="0"/>
                </a:spcAft>
                <a:buClr>
                  <a:schemeClr val="dk1"/>
                </a:buClr>
                <a:buSzPts val="1011"/>
                <a:buChar char="○"/>
              </a:pPr>
              <a:r>
                <a:rPr b="1" lang="en" sz="1010">
                  <a:solidFill>
                    <a:schemeClr val="dk1"/>
                  </a:solidFill>
                  <a:latin typeface="EB Garamond"/>
                  <a:ea typeface="EB Garamond"/>
                  <a:cs typeface="EB Garamond"/>
                  <a:sym typeface="EB Garamond"/>
                </a:rPr>
                <a:t>Sites:</a:t>
              </a:r>
              <a:r>
                <a:rPr lang="en" sz="1010">
                  <a:solidFill>
                    <a:schemeClr val="dk1"/>
                  </a:solidFill>
                  <a:latin typeface="EB Garamond"/>
                  <a:ea typeface="EB Garamond"/>
                  <a:cs typeface="EB Garamond"/>
                  <a:sym typeface="EB Garamond"/>
                </a:rPr>
                <a:t> All sites (patient-facing only)</a:t>
              </a:r>
              <a:endParaRPr sz="1010">
                <a:solidFill>
                  <a:schemeClr val="dk1"/>
                </a:solidFill>
                <a:latin typeface="EB Garamond"/>
                <a:ea typeface="EB Garamond"/>
                <a:cs typeface="EB Garamond"/>
                <a:sym typeface="EB Garamond"/>
              </a:endParaRPr>
            </a:p>
            <a:p>
              <a:pPr indent="0" lvl="0" marL="0" rtl="0" algn="ctr">
                <a:lnSpc>
                  <a:spcPct val="115000"/>
                </a:lnSpc>
                <a:spcBef>
                  <a:spcPts val="1348"/>
                </a:spcBef>
                <a:spcAft>
                  <a:spcPts val="1893"/>
                </a:spcAft>
                <a:buNone/>
              </a:pPr>
              <a:r>
                <a:t/>
              </a:r>
              <a:endParaRPr sz="1010">
                <a:solidFill>
                  <a:schemeClr val="dk1"/>
                </a:solidFill>
                <a:latin typeface="EB Garamond"/>
                <a:ea typeface="EB Garamond"/>
                <a:cs typeface="EB Garamond"/>
                <a:sym typeface="EB Garamond"/>
              </a:endParaRPr>
            </a:p>
          </p:txBody>
        </p:sp>
        <p:sp>
          <p:nvSpPr>
            <p:cNvPr id="235" name="Google Shape;235;g3b7ac8a9630_0_202"/>
            <p:cNvSpPr txBox="1"/>
            <p:nvPr/>
          </p:nvSpPr>
          <p:spPr>
            <a:xfrm>
              <a:off x="1188625" y="2057975"/>
              <a:ext cx="520800" cy="321000"/>
            </a:xfrm>
            <a:prstGeom prst="rect">
              <a:avLst/>
            </a:prstGeom>
            <a:noFill/>
            <a:ln>
              <a:noFill/>
            </a:ln>
          </p:spPr>
          <p:txBody>
            <a:bodyPr anchorCtr="0" anchor="t" bIns="108175" lIns="108175" spcFirstLastPara="1" rIns="108175" wrap="square" tIns="108175">
              <a:noAutofit/>
            </a:bodyPr>
            <a:lstStyle/>
            <a:p>
              <a:pPr indent="0" lvl="0" marL="0" rtl="0" algn="ctr">
                <a:lnSpc>
                  <a:spcPct val="115000"/>
                </a:lnSpc>
                <a:spcBef>
                  <a:spcPts val="0"/>
                </a:spcBef>
                <a:spcAft>
                  <a:spcPts val="1893"/>
                </a:spcAft>
                <a:buNone/>
              </a:pPr>
              <a:r>
                <a:rPr b="1" lang="en" sz="1046">
                  <a:solidFill>
                    <a:srgbClr val="DC1F35"/>
                  </a:solidFill>
                  <a:latin typeface="EB Garamond"/>
                  <a:ea typeface="EB Garamond"/>
                  <a:cs typeface="EB Garamond"/>
                  <a:sym typeface="EB Garamond"/>
                </a:rPr>
                <a:t>Phase 1</a:t>
              </a:r>
              <a:endParaRPr b="1" sz="1046">
                <a:solidFill>
                  <a:srgbClr val="DC1F35"/>
                </a:solidFill>
                <a:latin typeface="EB Garamond"/>
                <a:ea typeface="EB Garamond"/>
                <a:cs typeface="EB Garamond"/>
                <a:sym typeface="EB Garamond"/>
              </a:endParaRPr>
            </a:p>
          </p:txBody>
        </p:sp>
      </p:grpSp>
      <p:sp>
        <p:nvSpPr>
          <p:cNvPr id="236" name="Google Shape;236;g3b7ac8a9630_0_202"/>
          <p:cNvSpPr/>
          <p:nvPr/>
        </p:nvSpPr>
        <p:spPr>
          <a:xfrm>
            <a:off x="5378617" y="1575600"/>
            <a:ext cx="1066800" cy="43500"/>
          </a:xfrm>
          <a:prstGeom prst="roundRect">
            <a:avLst>
              <a:gd fmla="val 50000" name="adj"/>
            </a:avLst>
          </a:prstGeom>
          <a:solidFill>
            <a:srgbClr val="DC1F35"/>
          </a:solidFill>
          <a:ln>
            <a:noFill/>
          </a:ln>
        </p:spPr>
        <p:txBody>
          <a:bodyPr anchorCtr="0" anchor="ctr" bIns="108175" lIns="108175" spcFirstLastPara="1" rIns="108175" wrap="square" tIns="108175">
            <a:noAutofit/>
          </a:bodyPr>
          <a:lstStyle/>
          <a:p>
            <a:pPr indent="0" lvl="0" marL="0" rtl="0" algn="l">
              <a:spcBef>
                <a:spcPts val="0"/>
              </a:spcBef>
              <a:spcAft>
                <a:spcPts val="0"/>
              </a:spcAft>
              <a:buNone/>
            </a:pPr>
            <a:r>
              <a:t/>
            </a:r>
            <a:endParaRPr>
              <a:solidFill>
                <a:srgbClr val="DC1F35"/>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3ba625e0390_3_795"/>
          <p:cNvSpPr txBox="1"/>
          <p:nvPr/>
        </p:nvSpPr>
        <p:spPr>
          <a:xfrm>
            <a:off x="162700" y="148425"/>
            <a:ext cx="7525200" cy="802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8"/>
              <a:buFont typeface="Arial"/>
              <a:buNone/>
            </a:pPr>
            <a:r>
              <a:rPr b="1" lang="en" sz="2008">
                <a:solidFill>
                  <a:srgbClr val="DC1F35"/>
                </a:solidFill>
                <a:latin typeface="EB Garamond"/>
                <a:ea typeface="EB Garamond"/>
                <a:cs typeface="EB Garamond"/>
                <a:sym typeface="EB Garamond"/>
              </a:rPr>
              <a:t>Buy-In</a:t>
            </a:r>
            <a:r>
              <a:rPr b="1" lang="en" sz="2008">
                <a:solidFill>
                  <a:schemeClr val="dk1"/>
                </a:solidFill>
                <a:latin typeface="EB Garamond"/>
                <a:ea typeface="EB Garamond"/>
                <a:cs typeface="EB Garamond"/>
                <a:sym typeface="EB Garamond"/>
              </a:rPr>
              <a:t> </a:t>
            </a:r>
            <a:endParaRPr b="1" i="0" sz="2008" u="none" cap="none" strike="noStrike">
              <a:solidFill>
                <a:srgbClr val="DC1F35"/>
              </a:solidFill>
              <a:latin typeface="EB Garamond"/>
              <a:ea typeface="EB Garamond"/>
              <a:cs typeface="EB Garamond"/>
              <a:sym typeface="EB Garamond"/>
            </a:endParaRPr>
          </a:p>
        </p:txBody>
      </p:sp>
      <p:cxnSp>
        <p:nvCxnSpPr>
          <p:cNvPr id="242" name="Google Shape;242;g3ba625e0390_3_795"/>
          <p:cNvCxnSpPr/>
          <p:nvPr/>
        </p:nvCxnSpPr>
        <p:spPr>
          <a:xfrm flipH="1" rot="10800000">
            <a:off x="162700" y="955575"/>
            <a:ext cx="7785900" cy="600"/>
          </a:xfrm>
          <a:prstGeom prst="straightConnector1">
            <a:avLst/>
          </a:prstGeom>
          <a:noFill/>
          <a:ln cap="flat" cmpd="sng" w="28575">
            <a:solidFill>
              <a:srgbClr val="DC1F35"/>
            </a:solidFill>
            <a:prstDash val="solid"/>
            <a:round/>
            <a:headEnd len="sm" w="sm" type="none"/>
            <a:tailEnd len="sm" w="sm" type="none"/>
          </a:ln>
        </p:spPr>
      </p:cxnSp>
      <p:sp>
        <p:nvSpPr>
          <p:cNvPr id="243" name="Google Shape;243;g3ba625e0390_3_795"/>
          <p:cNvSpPr/>
          <p:nvPr/>
        </p:nvSpPr>
        <p:spPr>
          <a:xfrm>
            <a:off x="0" y="4765146"/>
            <a:ext cx="9144000" cy="378300"/>
          </a:xfrm>
          <a:prstGeom prst="rect">
            <a:avLst/>
          </a:prstGeom>
          <a:solidFill>
            <a:srgbClr val="DC1F35"/>
          </a:solidFill>
          <a:ln cap="flat" cmpd="sng" w="9525">
            <a:solidFill>
              <a:srgbClr val="DC1F3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
        <p:nvSpPr>
          <p:cNvPr id="244" name="Google Shape;244;g3ba625e0390_3_795"/>
          <p:cNvSpPr txBox="1"/>
          <p:nvPr/>
        </p:nvSpPr>
        <p:spPr>
          <a:xfrm>
            <a:off x="8472458" y="4771446"/>
            <a:ext cx="548700" cy="3657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1" i="0" lang="en" sz="1200" u="none" cap="none" strike="noStrike">
                <a:solidFill>
                  <a:srgbClr val="FFFFFF"/>
                </a:solidFill>
                <a:latin typeface="EB Garamond"/>
                <a:ea typeface="EB Garamond"/>
                <a:cs typeface="EB Garamond"/>
                <a:sym typeface="EB Garamond"/>
              </a:rPr>
              <a:t>‹#›</a:t>
            </a:fld>
            <a:endParaRPr b="1" i="0" sz="1200" u="none" cap="none" strike="noStrike">
              <a:solidFill>
                <a:srgbClr val="FFFFFF"/>
              </a:solidFill>
              <a:latin typeface="EB Garamond"/>
              <a:ea typeface="EB Garamond"/>
              <a:cs typeface="EB Garamond"/>
              <a:sym typeface="EB Garamond"/>
            </a:endParaRPr>
          </a:p>
        </p:txBody>
      </p:sp>
      <p:pic>
        <p:nvPicPr>
          <p:cNvPr id="245" name="Google Shape;245;g3ba625e0390_3_795"/>
          <p:cNvPicPr preferRelativeResize="0"/>
          <p:nvPr/>
        </p:nvPicPr>
        <p:blipFill rotWithShape="1">
          <a:blip r:embed="rId3">
            <a:alphaModFix/>
          </a:blip>
          <a:srcRect b="26458" l="0" r="0" t="30476"/>
          <a:stretch/>
        </p:blipFill>
        <p:spPr>
          <a:xfrm>
            <a:off x="7746900" y="283776"/>
            <a:ext cx="1235550" cy="532100"/>
          </a:xfrm>
          <a:prstGeom prst="rect">
            <a:avLst/>
          </a:prstGeom>
          <a:noFill/>
          <a:ln>
            <a:noFill/>
          </a:ln>
        </p:spPr>
      </p:pic>
      <p:grpSp>
        <p:nvGrpSpPr>
          <p:cNvPr id="246" name="Google Shape;246;g3ba625e0390_3_795"/>
          <p:cNvGrpSpPr/>
          <p:nvPr/>
        </p:nvGrpSpPr>
        <p:grpSpPr>
          <a:xfrm>
            <a:off x="3522453" y="1134612"/>
            <a:ext cx="1916910" cy="1916910"/>
            <a:chOff x="3611776" y="414352"/>
            <a:chExt cx="2166000" cy="2166000"/>
          </a:xfrm>
        </p:grpSpPr>
        <p:sp>
          <p:nvSpPr>
            <p:cNvPr id="247" name="Google Shape;247;g3ba625e0390_3_795"/>
            <p:cNvSpPr/>
            <p:nvPr/>
          </p:nvSpPr>
          <p:spPr>
            <a:xfrm>
              <a:off x="3611776" y="414352"/>
              <a:ext cx="2166000" cy="2166000"/>
            </a:xfrm>
            <a:prstGeom prst="ellipse">
              <a:avLst/>
            </a:prstGeom>
            <a:solidFill>
              <a:srgbClr val="D83729"/>
            </a:solidFill>
            <a:ln>
              <a:noFill/>
            </a:ln>
          </p:spPr>
          <p:txBody>
            <a:bodyPr anchorCtr="0" anchor="ctr" bIns="80900" lIns="80900" spcFirstLastPara="1" rIns="80900" wrap="square" tIns="80900">
              <a:noAutofit/>
            </a:bodyPr>
            <a:lstStyle/>
            <a:p>
              <a:pPr indent="0" lvl="0" marL="0" rtl="0" algn="l">
                <a:spcBef>
                  <a:spcPts val="0"/>
                </a:spcBef>
                <a:spcAft>
                  <a:spcPts val="0"/>
                </a:spcAft>
                <a:buNone/>
              </a:pPr>
              <a:r>
                <a:t/>
              </a:r>
              <a:endParaRPr/>
            </a:p>
          </p:txBody>
        </p:sp>
        <p:sp>
          <p:nvSpPr>
            <p:cNvPr id="248" name="Google Shape;248;g3ba625e0390_3_795"/>
            <p:cNvSpPr txBox="1"/>
            <p:nvPr/>
          </p:nvSpPr>
          <p:spPr>
            <a:xfrm>
              <a:off x="3967518" y="732320"/>
              <a:ext cx="1496100" cy="702900"/>
            </a:xfrm>
            <a:prstGeom prst="rect">
              <a:avLst/>
            </a:prstGeom>
            <a:noFill/>
            <a:ln>
              <a:noFill/>
            </a:ln>
          </p:spPr>
          <p:txBody>
            <a:bodyPr anchorCtr="0" anchor="ctr" bIns="80900" lIns="80900" spcFirstLastPara="1" rIns="80900" wrap="square" tIns="80900">
              <a:noAutofit/>
            </a:bodyPr>
            <a:lstStyle/>
            <a:p>
              <a:pPr indent="0" lvl="0" marL="0" rtl="0" algn="ctr">
                <a:spcBef>
                  <a:spcPts val="0"/>
                </a:spcBef>
                <a:spcAft>
                  <a:spcPts val="0"/>
                </a:spcAft>
                <a:buNone/>
              </a:pPr>
              <a:r>
                <a:rPr b="1" lang="en" sz="1384">
                  <a:solidFill>
                    <a:srgbClr val="FFFFFF"/>
                  </a:solidFill>
                  <a:latin typeface="EB Garamond"/>
                  <a:ea typeface="EB Garamond"/>
                  <a:cs typeface="EB Garamond"/>
                  <a:sym typeface="EB Garamond"/>
                </a:rPr>
                <a:t>Employed Physicians</a:t>
              </a:r>
              <a:endParaRPr b="1" sz="1384">
                <a:solidFill>
                  <a:srgbClr val="FFFFFF"/>
                </a:solidFill>
                <a:latin typeface="EB Garamond"/>
                <a:ea typeface="EB Garamond"/>
                <a:cs typeface="EB Garamond"/>
                <a:sym typeface="EB Garamond"/>
              </a:endParaRPr>
            </a:p>
          </p:txBody>
        </p:sp>
      </p:grpSp>
      <p:grpSp>
        <p:nvGrpSpPr>
          <p:cNvPr id="249" name="Google Shape;249;g3ba625e0390_3_795"/>
          <p:cNvGrpSpPr/>
          <p:nvPr/>
        </p:nvGrpSpPr>
        <p:grpSpPr>
          <a:xfrm>
            <a:off x="4436317" y="2488195"/>
            <a:ext cx="1916910" cy="1916910"/>
            <a:chOff x="4562258" y="2032864"/>
            <a:chExt cx="2166000" cy="2166000"/>
          </a:xfrm>
        </p:grpSpPr>
        <p:sp>
          <p:nvSpPr>
            <p:cNvPr id="250" name="Google Shape;250;g3ba625e0390_3_795"/>
            <p:cNvSpPr/>
            <p:nvPr/>
          </p:nvSpPr>
          <p:spPr>
            <a:xfrm>
              <a:off x="4562258" y="2032864"/>
              <a:ext cx="2166000" cy="2166000"/>
            </a:xfrm>
            <a:prstGeom prst="ellipse">
              <a:avLst/>
            </a:prstGeom>
            <a:solidFill>
              <a:srgbClr val="B02B20"/>
            </a:solidFill>
            <a:ln>
              <a:noFill/>
            </a:ln>
          </p:spPr>
          <p:txBody>
            <a:bodyPr anchorCtr="0" anchor="ctr" bIns="80900" lIns="80900" spcFirstLastPara="1" rIns="80900" wrap="square" tIns="80900">
              <a:noAutofit/>
            </a:bodyPr>
            <a:lstStyle/>
            <a:p>
              <a:pPr indent="0" lvl="0" marL="0" rtl="0" algn="l">
                <a:spcBef>
                  <a:spcPts val="0"/>
                </a:spcBef>
                <a:spcAft>
                  <a:spcPts val="0"/>
                </a:spcAft>
                <a:buNone/>
              </a:pPr>
              <a:r>
                <a:t/>
              </a:r>
              <a:endParaRPr/>
            </a:p>
          </p:txBody>
        </p:sp>
        <p:sp>
          <p:nvSpPr>
            <p:cNvPr id="251" name="Google Shape;251;g3ba625e0390_3_795"/>
            <p:cNvSpPr txBox="1"/>
            <p:nvPr/>
          </p:nvSpPr>
          <p:spPr>
            <a:xfrm>
              <a:off x="4897219" y="2764417"/>
              <a:ext cx="1496100" cy="702900"/>
            </a:xfrm>
            <a:prstGeom prst="rect">
              <a:avLst/>
            </a:prstGeom>
            <a:noFill/>
            <a:ln>
              <a:noFill/>
            </a:ln>
          </p:spPr>
          <p:txBody>
            <a:bodyPr anchorCtr="0" anchor="ctr" bIns="80900" lIns="80900" spcFirstLastPara="1" rIns="80900" wrap="square" tIns="80900">
              <a:noAutofit/>
            </a:bodyPr>
            <a:lstStyle/>
            <a:p>
              <a:pPr indent="0" lvl="0" marL="0" rtl="0" algn="ctr">
                <a:spcBef>
                  <a:spcPts val="0"/>
                </a:spcBef>
                <a:spcAft>
                  <a:spcPts val="0"/>
                </a:spcAft>
                <a:buNone/>
              </a:pPr>
              <a:r>
                <a:rPr b="1" lang="en" sz="1384">
                  <a:solidFill>
                    <a:srgbClr val="FFFFFF"/>
                  </a:solidFill>
                  <a:latin typeface="EB Garamond"/>
                  <a:ea typeface="EB Garamond"/>
                  <a:cs typeface="EB Garamond"/>
                  <a:sym typeface="EB Garamond"/>
                </a:rPr>
                <a:t>Operational Leadership</a:t>
              </a:r>
              <a:endParaRPr b="1" sz="1384">
                <a:solidFill>
                  <a:srgbClr val="FFFFFF"/>
                </a:solidFill>
                <a:latin typeface="EB Garamond"/>
                <a:ea typeface="EB Garamond"/>
                <a:cs typeface="EB Garamond"/>
                <a:sym typeface="EB Garamond"/>
              </a:endParaRPr>
            </a:p>
          </p:txBody>
        </p:sp>
      </p:grpSp>
      <p:grpSp>
        <p:nvGrpSpPr>
          <p:cNvPr id="252" name="Google Shape;252;g3ba625e0390_3_795"/>
          <p:cNvGrpSpPr/>
          <p:nvPr/>
        </p:nvGrpSpPr>
        <p:grpSpPr>
          <a:xfrm>
            <a:off x="2790764" y="2488196"/>
            <a:ext cx="1916910" cy="1916910"/>
            <a:chOff x="2702876" y="2032864"/>
            <a:chExt cx="2166000" cy="2166000"/>
          </a:xfrm>
        </p:grpSpPr>
        <p:sp>
          <p:nvSpPr>
            <p:cNvPr id="253" name="Google Shape;253;g3ba625e0390_3_795"/>
            <p:cNvSpPr/>
            <p:nvPr/>
          </p:nvSpPr>
          <p:spPr>
            <a:xfrm>
              <a:off x="2702876" y="2032864"/>
              <a:ext cx="2166000" cy="2166000"/>
            </a:xfrm>
            <a:prstGeom prst="ellipse">
              <a:avLst/>
            </a:prstGeom>
            <a:solidFill>
              <a:srgbClr val="801F17"/>
            </a:solidFill>
            <a:ln>
              <a:noFill/>
            </a:ln>
          </p:spPr>
          <p:txBody>
            <a:bodyPr anchorCtr="0" anchor="ctr" bIns="80900" lIns="80900" spcFirstLastPara="1" rIns="80900" wrap="square" tIns="80900">
              <a:noAutofit/>
            </a:bodyPr>
            <a:lstStyle/>
            <a:p>
              <a:pPr indent="0" lvl="0" marL="0" rtl="0" algn="l">
                <a:spcBef>
                  <a:spcPts val="0"/>
                </a:spcBef>
                <a:spcAft>
                  <a:spcPts val="0"/>
                </a:spcAft>
                <a:buNone/>
              </a:pPr>
              <a:r>
                <a:t/>
              </a:r>
              <a:endParaRPr/>
            </a:p>
          </p:txBody>
        </p:sp>
        <p:sp>
          <p:nvSpPr>
            <p:cNvPr id="254" name="Google Shape;254;g3ba625e0390_3_795"/>
            <p:cNvSpPr txBox="1"/>
            <p:nvPr/>
          </p:nvSpPr>
          <p:spPr>
            <a:xfrm>
              <a:off x="3037823" y="2764417"/>
              <a:ext cx="1496100" cy="702900"/>
            </a:xfrm>
            <a:prstGeom prst="rect">
              <a:avLst/>
            </a:prstGeom>
            <a:noFill/>
            <a:ln>
              <a:noFill/>
            </a:ln>
          </p:spPr>
          <p:txBody>
            <a:bodyPr anchorCtr="0" anchor="ctr" bIns="80900" lIns="80900" spcFirstLastPara="1" rIns="80900" wrap="square" tIns="80900">
              <a:noAutofit/>
            </a:bodyPr>
            <a:lstStyle/>
            <a:p>
              <a:pPr indent="0" lvl="0" marL="0" rtl="0" algn="ctr">
                <a:spcBef>
                  <a:spcPts val="0"/>
                </a:spcBef>
                <a:spcAft>
                  <a:spcPts val="0"/>
                </a:spcAft>
                <a:buNone/>
              </a:pPr>
              <a:r>
                <a:rPr b="1" lang="en" sz="1384">
                  <a:solidFill>
                    <a:srgbClr val="FFFFFF"/>
                  </a:solidFill>
                  <a:latin typeface="EB Garamond"/>
                  <a:ea typeface="EB Garamond"/>
                  <a:cs typeface="EB Garamond"/>
                  <a:sym typeface="EB Garamond"/>
                </a:rPr>
                <a:t>Independent</a:t>
              </a:r>
              <a:r>
                <a:rPr b="1" lang="en" sz="1384">
                  <a:solidFill>
                    <a:srgbClr val="FFFFFF"/>
                  </a:solidFill>
                  <a:latin typeface="EB Garamond"/>
                  <a:ea typeface="EB Garamond"/>
                  <a:cs typeface="EB Garamond"/>
                  <a:sym typeface="EB Garamond"/>
                </a:rPr>
                <a:t> Affiliates</a:t>
              </a:r>
              <a:endParaRPr b="1" sz="1384">
                <a:solidFill>
                  <a:srgbClr val="FFFFFF"/>
                </a:solidFill>
                <a:latin typeface="EB Garamond"/>
                <a:ea typeface="EB Garamond"/>
                <a:cs typeface="EB Garamond"/>
                <a:sym typeface="EB Garamond"/>
              </a:endParaRPr>
            </a:p>
          </p:txBody>
        </p:sp>
      </p:grpSp>
      <p:cxnSp>
        <p:nvCxnSpPr>
          <p:cNvPr id="255" name="Google Shape;255;g3ba625e0390_3_795"/>
          <p:cNvCxnSpPr/>
          <p:nvPr/>
        </p:nvCxnSpPr>
        <p:spPr>
          <a:xfrm flipH="1">
            <a:off x="2747475" y="1640900"/>
            <a:ext cx="922500" cy="14700"/>
          </a:xfrm>
          <a:prstGeom prst="straightConnector1">
            <a:avLst/>
          </a:prstGeom>
          <a:noFill/>
          <a:ln cap="flat" cmpd="sng" w="9525">
            <a:solidFill>
              <a:srgbClr val="A7291E"/>
            </a:solidFill>
            <a:prstDash val="solid"/>
            <a:round/>
            <a:headEnd len="med" w="med" type="none"/>
            <a:tailEnd len="med" w="med" type="triangle"/>
          </a:ln>
        </p:spPr>
      </p:cxnSp>
      <p:sp>
        <p:nvSpPr>
          <p:cNvPr id="256" name="Google Shape;256;g3ba625e0390_3_795"/>
          <p:cNvSpPr txBox="1"/>
          <p:nvPr/>
        </p:nvSpPr>
        <p:spPr>
          <a:xfrm>
            <a:off x="-506475" y="1213198"/>
            <a:ext cx="3348600" cy="1275000"/>
          </a:xfrm>
          <a:prstGeom prst="rect">
            <a:avLst/>
          </a:prstGeom>
          <a:noFill/>
          <a:ln>
            <a:noFill/>
          </a:ln>
        </p:spPr>
        <p:txBody>
          <a:bodyPr anchorCtr="0" anchor="t" bIns="91425" lIns="91425" spcFirstLastPara="1" rIns="91425" wrap="square" tIns="91425">
            <a:noAutofit/>
          </a:bodyPr>
          <a:lstStyle/>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Friction:</a:t>
            </a:r>
            <a:r>
              <a:rPr lang="en" sz="1000">
                <a:solidFill>
                  <a:schemeClr val="dk1"/>
                </a:solidFill>
                <a:latin typeface="EB Garamond"/>
                <a:ea typeface="EB Garamond"/>
                <a:cs typeface="EB Garamond"/>
                <a:sym typeface="EB Garamond"/>
              </a:rPr>
              <a:t> They fear AI will just jam more patients into their day.</a:t>
            </a:r>
            <a:endParaRPr sz="1000">
              <a:solidFill>
                <a:schemeClr val="dk1"/>
              </a:solidFill>
              <a:latin typeface="EB Garamond"/>
              <a:ea typeface="EB Garamond"/>
              <a:cs typeface="EB Garamond"/>
              <a:sym typeface="EB Garamond"/>
            </a:endParaRPr>
          </a:p>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Pitch:</a:t>
            </a:r>
            <a:r>
              <a:rPr lang="en" sz="1000">
                <a:solidFill>
                  <a:schemeClr val="dk1"/>
                </a:solidFill>
                <a:latin typeface="EB Garamond"/>
                <a:ea typeface="EB Garamond"/>
                <a:cs typeface="EB Garamond"/>
                <a:sym typeface="EB Garamond"/>
              </a:rPr>
              <a:t> "This tool is not about </a:t>
            </a:r>
            <a:r>
              <a:rPr i="1" lang="en" sz="1000">
                <a:solidFill>
                  <a:schemeClr val="dk1"/>
                </a:solidFill>
                <a:latin typeface="EB Garamond"/>
                <a:ea typeface="EB Garamond"/>
                <a:cs typeface="EB Garamond"/>
                <a:sym typeface="EB Garamond"/>
              </a:rPr>
              <a:t>more</a:t>
            </a:r>
            <a:r>
              <a:rPr lang="en" sz="1000">
                <a:solidFill>
                  <a:schemeClr val="dk1"/>
                </a:solidFill>
                <a:latin typeface="EB Garamond"/>
                <a:ea typeface="EB Garamond"/>
                <a:cs typeface="EB Garamond"/>
                <a:sym typeface="EB Garamond"/>
              </a:rPr>
              <a:t> patients; it's about the </a:t>
            </a:r>
            <a:r>
              <a:rPr i="1" lang="en" sz="1000">
                <a:solidFill>
                  <a:schemeClr val="dk1"/>
                </a:solidFill>
                <a:latin typeface="EB Garamond"/>
                <a:ea typeface="EB Garamond"/>
                <a:cs typeface="EB Garamond"/>
                <a:sym typeface="EB Garamond"/>
              </a:rPr>
              <a:t>right</a:t>
            </a:r>
            <a:r>
              <a:rPr lang="en" sz="1000">
                <a:solidFill>
                  <a:schemeClr val="dk1"/>
                </a:solidFill>
                <a:latin typeface="EB Garamond"/>
                <a:ea typeface="EB Garamond"/>
                <a:cs typeface="EB Garamond"/>
                <a:sym typeface="EB Garamond"/>
              </a:rPr>
              <a:t> patients. We will use AI to fill your schedule with high-value cases while diverting simple cases to telehealth."</a:t>
            </a:r>
            <a:endParaRPr sz="1000">
              <a:solidFill>
                <a:schemeClr val="dk1"/>
              </a:solidFill>
              <a:latin typeface="EB Garamond"/>
              <a:ea typeface="EB Garamond"/>
              <a:cs typeface="EB Garamond"/>
              <a:sym typeface="EB Garamond"/>
            </a:endParaRPr>
          </a:p>
        </p:txBody>
      </p:sp>
      <p:sp>
        <p:nvSpPr>
          <p:cNvPr id="257" name="Google Shape;257;g3ba625e0390_3_795"/>
          <p:cNvSpPr txBox="1"/>
          <p:nvPr/>
        </p:nvSpPr>
        <p:spPr>
          <a:xfrm>
            <a:off x="5795400" y="1401338"/>
            <a:ext cx="3348600" cy="692700"/>
          </a:xfrm>
          <a:prstGeom prst="rect">
            <a:avLst/>
          </a:prstGeom>
          <a:noFill/>
          <a:ln>
            <a:noFill/>
          </a:ln>
        </p:spPr>
        <p:txBody>
          <a:bodyPr anchorCtr="0" anchor="t" bIns="91425" lIns="91425" spcFirstLastPara="1" rIns="91425" wrap="square" tIns="91425">
            <a:spAutoFit/>
          </a:bodyPr>
          <a:lstStyle/>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Incentive:</a:t>
            </a:r>
            <a:r>
              <a:rPr lang="en" sz="1000">
                <a:solidFill>
                  <a:schemeClr val="dk1"/>
                </a:solidFill>
                <a:latin typeface="EB Garamond"/>
                <a:ea typeface="EB Garamond"/>
                <a:cs typeface="EB Garamond"/>
                <a:sym typeface="EB Garamond"/>
              </a:rPr>
              <a:t> Improved "Pajama Time" (less time charting at night) because schedules are smoother.</a:t>
            </a:r>
            <a:endParaRPr sz="1000">
              <a:solidFill>
                <a:schemeClr val="dk2"/>
              </a:solidFill>
              <a:latin typeface="EB Garamond"/>
              <a:ea typeface="EB Garamond"/>
              <a:cs typeface="EB Garamond"/>
              <a:sym typeface="EB Garamond"/>
            </a:endParaRPr>
          </a:p>
        </p:txBody>
      </p:sp>
      <p:cxnSp>
        <p:nvCxnSpPr>
          <p:cNvPr id="258" name="Google Shape;258;g3ba625e0390_3_795"/>
          <p:cNvCxnSpPr/>
          <p:nvPr/>
        </p:nvCxnSpPr>
        <p:spPr>
          <a:xfrm flipH="1" rot="10800000">
            <a:off x="5390125" y="1639100"/>
            <a:ext cx="1009500" cy="3000"/>
          </a:xfrm>
          <a:prstGeom prst="straightConnector1">
            <a:avLst/>
          </a:prstGeom>
          <a:noFill/>
          <a:ln cap="flat" cmpd="sng" w="9525">
            <a:solidFill>
              <a:srgbClr val="A7291E"/>
            </a:solidFill>
            <a:prstDash val="solid"/>
            <a:round/>
            <a:headEnd len="med" w="med" type="none"/>
            <a:tailEnd len="med" w="med" type="triangle"/>
          </a:ln>
        </p:spPr>
      </p:cxnSp>
      <p:sp>
        <p:nvSpPr>
          <p:cNvPr id="259" name="Google Shape;259;g3ba625e0390_3_795"/>
          <p:cNvSpPr txBox="1"/>
          <p:nvPr/>
        </p:nvSpPr>
        <p:spPr>
          <a:xfrm>
            <a:off x="-506475" y="3276723"/>
            <a:ext cx="3348600" cy="1275000"/>
          </a:xfrm>
          <a:prstGeom prst="rect">
            <a:avLst/>
          </a:prstGeom>
          <a:noFill/>
          <a:ln>
            <a:noFill/>
          </a:ln>
        </p:spPr>
        <p:txBody>
          <a:bodyPr anchorCtr="0" anchor="t" bIns="91425" lIns="91425" spcFirstLastPara="1" rIns="91425" wrap="square" tIns="91425">
            <a:noAutofit/>
          </a:bodyPr>
          <a:lstStyle/>
          <a:p>
            <a:pPr indent="-288925" lvl="1" marL="914400" rtl="0" algn="l">
              <a:lnSpc>
                <a:spcPct val="115000"/>
              </a:lnSpc>
              <a:spcBef>
                <a:spcPts val="0"/>
              </a:spcBef>
              <a:spcAft>
                <a:spcPts val="0"/>
              </a:spcAft>
              <a:buClr>
                <a:schemeClr val="dk1"/>
              </a:buClr>
              <a:buSzPts val="950"/>
              <a:buChar char="○"/>
            </a:pPr>
            <a:r>
              <a:rPr b="1" lang="en" sz="950">
                <a:solidFill>
                  <a:schemeClr val="dk1"/>
                </a:solidFill>
                <a:latin typeface="EB Garamond"/>
                <a:ea typeface="EB Garamond"/>
                <a:cs typeface="EB Garamond"/>
                <a:sym typeface="EB Garamond"/>
              </a:rPr>
              <a:t>The Friction:</a:t>
            </a:r>
            <a:r>
              <a:rPr lang="en" sz="950">
                <a:solidFill>
                  <a:schemeClr val="dk1"/>
                </a:solidFill>
                <a:latin typeface="EB Garamond"/>
                <a:ea typeface="EB Garamond"/>
                <a:cs typeface="EB Garamond"/>
                <a:sym typeface="EB Garamond"/>
              </a:rPr>
              <a:t> They fear losing autonomy.</a:t>
            </a:r>
            <a:endParaRPr sz="950">
              <a:solidFill>
                <a:schemeClr val="dk1"/>
              </a:solidFill>
              <a:latin typeface="EB Garamond"/>
              <a:ea typeface="EB Garamond"/>
              <a:cs typeface="EB Garamond"/>
              <a:sym typeface="EB Garamond"/>
            </a:endParaRPr>
          </a:p>
          <a:p>
            <a:pPr indent="-288925" lvl="1" marL="914400" rtl="0" algn="l">
              <a:lnSpc>
                <a:spcPct val="115000"/>
              </a:lnSpc>
              <a:spcBef>
                <a:spcPts val="0"/>
              </a:spcBef>
              <a:spcAft>
                <a:spcPts val="0"/>
              </a:spcAft>
              <a:buClr>
                <a:schemeClr val="dk1"/>
              </a:buClr>
              <a:buSzPts val="950"/>
              <a:buChar char="○"/>
            </a:pPr>
            <a:r>
              <a:rPr b="1" lang="en" sz="950">
                <a:solidFill>
                  <a:schemeClr val="dk1"/>
                </a:solidFill>
                <a:latin typeface="EB Garamond"/>
                <a:ea typeface="EB Garamond"/>
                <a:cs typeface="EB Garamond"/>
                <a:sym typeface="EB Garamond"/>
              </a:rPr>
              <a:t>The Pitch:</a:t>
            </a:r>
            <a:r>
              <a:rPr lang="en" sz="950">
                <a:solidFill>
                  <a:schemeClr val="dk1"/>
                </a:solidFill>
                <a:latin typeface="EB Garamond"/>
                <a:ea typeface="EB Garamond"/>
                <a:cs typeface="EB Garamond"/>
                <a:sym typeface="EB Garamond"/>
              </a:rPr>
              <a:t> "We want to be your primary source of growth. If you share your 'Availability Data' with us, we will prioritize sending patients to you when our hubs are full."</a:t>
            </a:r>
            <a:endParaRPr sz="950">
              <a:solidFill>
                <a:schemeClr val="dk1"/>
              </a:solidFill>
              <a:latin typeface="EB Garamond"/>
              <a:ea typeface="EB Garamond"/>
              <a:cs typeface="EB Garamond"/>
              <a:sym typeface="EB Garamond"/>
            </a:endParaRPr>
          </a:p>
          <a:p>
            <a:pPr indent="-288925" lvl="1" marL="914400" rtl="0" algn="l">
              <a:lnSpc>
                <a:spcPct val="115000"/>
              </a:lnSpc>
              <a:spcBef>
                <a:spcPts val="0"/>
              </a:spcBef>
              <a:spcAft>
                <a:spcPts val="0"/>
              </a:spcAft>
              <a:buClr>
                <a:schemeClr val="dk1"/>
              </a:buClr>
              <a:buSzPts val="950"/>
              <a:buChar char="○"/>
            </a:pPr>
            <a:r>
              <a:rPr b="1" lang="en" sz="950">
                <a:solidFill>
                  <a:schemeClr val="dk1"/>
                </a:solidFill>
                <a:latin typeface="EB Garamond"/>
                <a:ea typeface="EB Garamond"/>
                <a:cs typeface="EB Garamond"/>
                <a:sym typeface="EB Garamond"/>
              </a:rPr>
              <a:t>The Incentive:</a:t>
            </a:r>
            <a:r>
              <a:rPr lang="en" sz="950">
                <a:solidFill>
                  <a:schemeClr val="dk1"/>
                </a:solidFill>
                <a:latin typeface="EB Garamond"/>
                <a:ea typeface="EB Garamond"/>
                <a:cs typeface="EB Garamond"/>
                <a:sym typeface="EB Garamond"/>
              </a:rPr>
              <a:t> </a:t>
            </a:r>
            <a:r>
              <a:rPr b="1" lang="en" sz="950">
                <a:solidFill>
                  <a:schemeClr val="dk1"/>
                </a:solidFill>
                <a:latin typeface="EB Garamond"/>
                <a:ea typeface="EB Garamond"/>
                <a:cs typeface="EB Garamond"/>
                <a:sym typeface="EB Garamond"/>
              </a:rPr>
              <a:t>Volume Guarantee.</a:t>
            </a:r>
            <a:r>
              <a:rPr lang="en" sz="950">
                <a:solidFill>
                  <a:schemeClr val="dk1"/>
                </a:solidFill>
                <a:latin typeface="EB Garamond"/>
                <a:ea typeface="EB Garamond"/>
                <a:cs typeface="EB Garamond"/>
                <a:sym typeface="EB Garamond"/>
              </a:rPr>
              <a:t> They get "free" patient referrals without spending money on marketing.</a:t>
            </a:r>
            <a:endParaRPr b="1" sz="950">
              <a:solidFill>
                <a:schemeClr val="dk1"/>
              </a:solidFill>
              <a:latin typeface="EB Garamond"/>
              <a:ea typeface="EB Garamond"/>
              <a:cs typeface="EB Garamond"/>
              <a:sym typeface="EB Garamond"/>
            </a:endParaRPr>
          </a:p>
        </p:txBody>
      </p:sp>
      <p:cxnSp>
        <p:nvCxnSpPr>
          <p:cNvPr id="260" name="Google Shape;260;g3ba625e0390_3_795"/>
          <p:cNvCxnSpPr/>
          <p:nvPr/>
        </p:nvCxnSpPr>
        <p:spPr>
          <a:xfrm flipH="1">
            <a:off x="1641625" y="2981525"/>
            <a:ext cx="1247700" cy="295200"/>
          </a:xfrm>
          <a:prstGeom prst="bentConnector3">
            <a:avLst>
              <a:gd fmla="val 99912" name="adj1"/>
            </a:avLst>
          </a:prstGeom>
          <a:noFill/>
          <a:ln cap="flat" cmpd="sng" w="9525">
            <a:solidFill>
              <a:srgbClr val="A7291E"/>
            </a:solidFill>
            <a:prstDash val="solid"/>
            <a:round/>
            <a:headEnd len="med" w="med" type="none"/>
            <a:tailEnd len="med" w="med" type="triangle"/>
          </a:ln>
        </p:spPr>
      </p:cxnSp>
      <p:sp>
        <p:nvSpPr>
          <p:cNvPr id="261" name="Google Shape;261;g3ba625e0390_3_795"/>
          <p:cNvSpPr txBox="1"/>
          <p:nvPr/>
        </p:nvSpPr>
        <p:spPr>
          <a:xfrm>
            <a:off x="5795400" y="2981523"/>
            <a:ext cx="3348600" cy="1275000"/>
          </a:xfrm>
          <a:prstGeom prst="rect">
            <a:avLst/>
          </a:prstGeom>
          <a:noFill/>
          <a:ln>
            <a:noFill/>
          </a:ln>
        </p:spPr>
        <p:txBody>
          <a:bodyPr anchorCtr="0" anchor="t" bIns="91425" lIns="91425" spcFirstLastPara="1" rIns="91425" wrap="square" tIns="91425">
            <a:noAutofit/>
          </a:bodyPr>
          <a:lstStyle/>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Friction:</a:t>
            </a:r>
            <a:r>
              <a:rPr lang="en" sz="1000">
                <a:solidFill>
                  <a:schemeClr val="dk1"/>
                </a:solidFill>
                <a:latin typeface="EB Garamond"/>
                <a:ea typeface="EB Garamond"/>
                <a:cs typeface="EB Garamond"/>
                <a:sym typeface="EB Garamond"/>
              </a:rPr>
              <a:t> Costs of implementation.</a:t>
            </a:r>
            <a:endParaRPr sz="1000">
              <a:solidFill>
                <a:schemeClr val="dk1"/>
              </a:solidFill>
              <a:latin typeface="EB Garamond"/>
              <a:ea typeface="EB Garamond"/>
              <a:cs typeface="EB Garamond"/>
              <a:sym typeface="EB Garamond"/>
            </a:endParaRPr>
          </a:p>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Pitch:</a:t>
            </a:r>
            <a:r>
              <a:rPr lang="en" sz="1000">
                <a:solidFill>
                  <a:schemeClr val="dk1"/>
                </a:solidFill>
                <a:latin typeface="EB Garamond"/>
                <a:ea typeface="EB Garamond"/>
                <a:cs typeface="EB Garamond"/>
                <a:sym typeface="EB Garamond"/>
              </a:rPr>
              <a:t> Connect the solution to </a:t>
            </a:r>
            <a:r>
              <a:rPr b="1" lang="en" sz="1000">
                <a:solidFill>
                  <a:schemeClr val="dk1"/>
                </a:solidFill>
                <a:latin typeface="EB Garamond"/>
                <a:ea typeface="EB Garamond"/>
                <a:cs typeface="EB Garamond"/>
                <a:sym typeface="EB Garamond"/>
              </a:rPr>
              <a:t>Value-Based Care Penalties</a:t>
            </a:r>
            <a:r>
              <a:rPr lang="en" sz="1000">
                <a:solidFill>
                  <a:schemeClr val="dk1"/>
                </a:solidFill>
                <a:latin typeface="EB Garamond"/>
                <a:ea typeface="EB Garamond"/>
                <a:cs typeface="EB Garamond"/>
                <a:sym typeface="EB Garamond"/>
              </a:rPr>
              <a:t>.</a:t>
            </a:r>
            <a:endParaRPr sz="1000">
              <a:solidFill>
                <a:schemeClr val="dk1"/>
              </a:solidFill>
              <a:latin typeface="EB Garamond"/>
              <a:ea typeface="EB Garamond"/>
              <a:cs typeface="EB Garamond"/>
              <a:sym typeface="EB Garamond"/>
            </a:endParaRPr>
          </a:p>
          <a:p>
            <a:pPr indent="-292100" lvl="1" marL="914400" rtl="0" algn="l">
              <a:lnSpc>
                <a:spcPct val="115000"/>
              </a:lnSpc>
              <a:spcBef>
                <a:spcPts val="0"/>
              </a:spcBef>
              <a:spcAft>
                <a:spcPts val="0"/>
              </a:spcAft>
              <a:buClr>
                <a:schemeClr val="dk1"/>
              </a:buClr>
              <a:buSzPts val="1000"/>
              <a:buChar char="○"/>
            </a:pPr>
            <a:r>
              <a:rPr b="1" lang="en" sz="1000">
                <a:solidFill>
                  <a:schemeClr val="dk1"/>
                </a:solidFill>
                <a:latin typeface="EB Garamond"/>
                <a:ea typeface="EB Garamond"/>
                <a:cs typeface="EB Garamond"/>
                <a:sym typeface="EB Garamond"/>
              </a:rPr>
              <a:t>The Incentive:</a:t>
            </a:r>
            <a:r>
              <a:rPr lang="en" sz="1000">
                <a:solidFill>
                  <a:schemeClr val="dk1"/>
                </a:solidFill>
                <a:latin typeface="EB Garamond"/>
                <a:ea typeface="EB Garamond"/>
                <a:cs typeface="EB Garamond"/>
                <a:sym typeface="EB Garamond"/>
              </a:rPr>
              <a:t> "Every patient who leaves our network because they can't get an appointment is $500-$1,000 in lost revenue. Every unnecessary ED visit costs us a penalty. This system pays for itself by plugging the 'leakage'."</a:t>
            </a:r>
            <a:endParaRPr b="1" sz="1000">
              <a:solidFill>
                <a:schemeClr val="dk1"/>
              </a:solidFill>
              <a:latin typeface="EB Garamond"/>
              <a:ea typeface="EB Garamond"/>
              <a:cs typeface="EB Garamond"/>
              <a:sym typeface="EB Garamond"/>
            </a:endParaRPr>
          </a:p>
        </p:txBody>
      </p:sp>
      <p:cxnSp>
        <p:nvCxnSpPr>
          <p:cNvPr id="262" name="Google Shape;262;g3ba625e0390_3_795"/>
          <p:cNvCxnSpPr>
            <a:stCxn id="250" idx="7"/>
            <a:endCxn id="261" idx="0"/>
          </p:cNvCxnSpPr>
          <p:nvPr/>
        </p:nvCxnSpPr>
        <p:spPr>
          <a:xfrm flipH="1" rot="-5400000">
            <a:off x="6664702" y="2176720"/>
            <a:ext cx="212700" cy="1397100"/>
          </a:xfrm>
          <a:prstGeom prst="bentConnector3">
            <a:avLst>
              <a:gd fmla="val -243935" name="adj1"/>
            </a:avLst>
          </a:prstGeom>
          <a:noFill/>
          <a:ln cap="flat" cmpd="sng" w="9525">
            <a:solidFill>
              <a:srgbClr val="A7291E"/>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